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3"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2127"/>
    <a:srgbClr val="1A3E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0" d="100"/>
          <a:sy n="110" d="100"/>
        </p:scale>
        <p:origin x="43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C5E2C-69C9-4013-A24F-4568726895E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CF5C753-C736-4011-97E3-90CCDDEFAD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410C05F-8D99-49CA-A30A-5F6839459D76}"/>
              </a:ext>
            </a:extLst>
          </p:cNvPr>
          <p:cNvSpPr>
            <a:spLocks noGrp="1"/>
          </p:cNvSpPr>
          <p:nvPr>
            <p:ph type="dt" sz="half" idx="10"/>
          </p:nvPr>
        </p:nvSpPr>
        <p:spPr/>
        <p:txBody>
          <a:bodyPr/>
          <a:lstStyle/>
          <a:p>
            <a:fld id="{4C0016B6-CF54-4652-8725-7921C7F3E04E}" type="datetimeFigureOut">
              <a:rPr lang="en-US" smtClean="0"/>
              <a:t>5/13/2025</a:t>
            </a:fld>
            <a:endParaRPr lang="en-US"/>
          </a:p>
        </p:txBody>
      </p:sp>
      <p:sp>
        <p:nvSpPr>
          <p:cNvPr id="5" name="Footer Placeholder 4">
            <a:extLst>
              <a:ext uri="{FF2B5EF4-FFF2-40B4-BE49-F238E27FC236}">
                <a16:creationId xmlns:a16="http://schemas.microsoft.com/office/drawing/2014/main" id="{2654DAD4-EF13-44D5-8007-92DB471987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1DEF229-8D37-4624-B2E7-C7DBC8EAC6BB}"/>
              </a:ext>
            </a:extLst>
          </p:cNvPr>
          <p:cNvSpPr>
            <a:spLocks noGrp="1"/>
          </p:cNvSpPr>
          <p:nvPr>
            <p:ph type="sldNum" sz="quarter" idx="12"/>
          </p:nvPr>
        </p:nvSpPr>
        <p:spPr/>
        <p:txBody>
          <a:bodyPr/>
          <a:lstStyle/>
          <a:p>
            <a:fld id="{9403AE9F-2BF1-414B-9BC2-0D93568E4E39}" type="slidenum">
              <a:rPr lang="en-US" smtClean="0"/>
              <a:t>‹#›</a:t>
            </a:fld>
            <a:endParaRPr lang="en-US"/>
          </a:p>
        </p:txBody>
      </p:sp>
      <p:sp>
        <p:nvSpPr>
          <p:cNvPr id="7" name="Rectangle 6">
            <a:extLst>
              <a:ext uri="{FF2B5EF4-FFF2-40B4-BE49-F238E27FC236}">
                <a16:creationId xmlns:a16="http://schemas.microsoft.com/office/drawing/2014/main" id="{92BA3285-8FFA-4003-88E7-97AD71419CB6}"/>
              </a:ext>
            </a:extLst>
          </p:cNvPr>
          <p:cNvSpPr/>
          <p:nvPr userDrawn="1"/>
        </p:nvSpPr>
        <p:spPr>
          <a:xfrm>
            <a:off x="0" y="-1"/>
            <a:ext cx="12192000" cy="365126"/>
          </a:xfrm>
          <a:prstGeom prst="rect">
            <a:avLst/>
          </a:prstGeom>
          <a:solidFill>
            <a:srgbClr val="1A3E6E"/>
          </a:solidFill>
          <a:ln>
            <a:solidFill>
              <a:srgbClr val="1A3E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F8B339D-27CE-4B35-810C-C66A09E606F2}"/>
              </a:ext>
            </a:extLst>
          </p:cNvPr>
          <p:cNvSpPr/>
          <p:nvPr userDrawn="1"/>
        </p:nvSpPr>
        <p:spPr>
          <a:xfrm>
            <a:off x="0" y="6492875"/>
            <a:ext cx="12192000" cy="370756"/>
          </a:xfrm>
          <a:prstGeom prst="rect">
            <a:avLst/>
          </a:prstGeom>
          <a:solidFill>
            <a:srgbClr val="1A3E6E"/>
          </a:solidFill>
          <a:ln>
            <a:solidFill>
              <a:srgbClr val="1A3E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F80C267-2D9C-4139-A2EA-5A4EB701F58B}"/>
              </a:ext>
            </a:extLst>
          </p:cNvPr>
          <p:cNvSpPr/>
          <p:nvPr userDrawn="1"/>
        </p:nvSpPr>
        <p:spPr>
          <a:xfrm rot="5400000">
            <a:off x="8580436" y="3246438"/>
            <a:ext cx="6858001" cy="365126"/>
          </a:xfrm>
          <a:prstGeom prst="rect">
            <a:avLst/>
          </a:prstGeom>
          <a:solidFill>
            <a:srgbClr val="1A3E6E"/>
          </a:solidFill>
          <a:ln>
            <a:solidFill>
              <a:srgbClr val="1A3E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DBEAC63-BBE5-4F3C-923B-F95E006EEFF6}"/>
              </a:ext>
            </a:extLst>
          </p:cNvPr>
          <p:cNvSpPr/>
          <p:nvPr userDrawn="1"/>
        </p:nvSpPr>
        <p:spPr>
          <a:xfrm rot="5400000">
            <a:off x="-3246437" y="3246437"/>
            <a:ext cx="6858001" cy="365126"/>
          </a:xfrm>
          <a:prstGeom prst="rect">
            <a:avLst/>
          </a:prstGeom>
          <a:solidFill>
            <a:srgbClr val="1A3E6E"/>
          </a:solidFill>
          <a:ln>
            <a:solidFill>
              <a:srgbClr val="1A3E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0240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2A432-85A2-43F1-88ED-6EC0085712B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7853C04-E8B9-4CC4-B32C-6CEA8046E9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9B7018-EE86-4D4F-A6E0-E16AAD6742B5}"/>
              </a:ext>
            </a:extLst>
          </p:cNvPr>
          <p:cNvSpPr>
            <a:spLocks noGrp="1"/>
          </p:cNvSpPr>
          <p:nvPr>
            <p:ph type="dt" sz="half" idx="10"/>
          </p:nvPr>
        </p:nvSpPr>
        <p:spPr/>
        <p:txBody>
          <a:bodyPr/>
          <a:lstStyle/>
          <a:p>
            <a:fld id="{4C0016B6-CF54-4652-8725-7921C7F3E04E}" type="datetimeFigureOut">
              <a:rPr lang="en-US" smtClean="0"/>
              <a:t>5/13/2025</a:t>
            </a:fld>
            <a:endParaRPr lang="en-US"/>
          </a:p>
        </p:txBody>
      </p:sp>
      <p:sp>
        <p:nvSpPr>
          <p:cNvPr id="5" name="Footer Placeholder 4">
            <a:extLst>
              <a:ext uri="{FF2B5EF4-FFF2-40B4-BE49-F238E27FC236}">
                <a16:creationId xmlns:a16="http://schemas.microsoft.com/office/drawing/2014/main" id="{298D733E-05AB-4A26-BDDF-452506A3E2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062C03-C097-41EC-B85A-987BDD1506FF}"/>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2982399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1A778E-003A-45DE-8DDC-0A0495A7161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3DAEB87-F712-475A-971E-5EC4862F083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8B7BB7-8B46-406A-8317-C42DE9F6B88B}"/>
              </a:ext>
            </a:extLst>
          </p:cNvPr>
          <p:cNvSpPr>
            <a:spLocks noGrp="1"/>
          </p:cNvSpPr>
          <p:nvPr>
            <p:ph type="dt" sz="half" idx="10"/>
          </p:nvPr>
        </p:nvSpPr>
        <p:spPr/>
        <p:txBody>
          <a:bodyPr/>
          <a:lstStyle/>
          <a:p>
            <a:fld id="{4C0016B6-CF54-4652-8725-7921C7F3E04E}" type="datetimeFigureOut">
              <a:rPr lang="en-US" smtClean="0"/>
              <a:t>5/13/2025</a:t>
            </a:fld>
            <a:endParaRPr lang="en-US"/>
          </a:p>
        </p:txBody>
      </p:sp>
      <p:sp>
        <p:nvSpPr>
          <p:cNvPr id="5" name="Footer Placeholder 4">
            <a:extLst>
              <a:ext uri="{FF2B5EF4-FFF2-40B4-BE49-F238E27FC236}">
                <a16:creationId xmlns:a16="http://schemas.microsoft.com/office/drawing/2014/main" id="{2DF5ED1A-1297-429B-989E-F938281731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0D2DF-D1F8-48FB-9573-48F293D2325A}"/>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1814774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D230F-B6DE-4596-976D-347DB5D2B2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557EC6-EC18-4AB3-94D5-3FE2646E6DB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437ADB-6AD5-48CE-B508-973059BD36BF}"/>
              </a:ext>
            </a:extLst>
          </p:cNvPr>
          <p:cNvSpPr>
            <a:spLocks noGrp="1"/>
          </p:cNvSpPr>
          <p:nvPr>
            <p:ph type="dt" sz="half" idx="10"/>
          </p:nvPr>
        </p:nvSpPr>
        <p:spPr/>
        <p:txBody>
          <a:bodyPr/>
          <a:lstStyle/>
          <a:p>
            <a:fld id="{4C0016B6-CF54-4652-8725-7921C7F3E04E}" type="datetimeFigureOut">
              <a:rPr lang="en-US" smtClean="0"/>
              <a:t>5/13/2025</a:t>
            </a:fld>
            <a:endParaRPr lang="en-US"/>
          </a:p>
        </p:txBody>
      </p:sp>
      <p:sp>
        <p:nvSpPr>
          <p:cNvPr id="5" name="Footer Placeholder 4">
            <a:extLst>
              <a:ext uri="{FF2B5EF4-FFF2-40B4-BE49-F238E27FC236}">
                <a16:creationId xmlns:a16="http://schemas.microsoft.com/office/drawing/2014/main" id="{B247E895-D377-4426-81C2-8E518F29B5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43B1E0-339E-45EF-A087-E7CC518CACAD}"/>
              </a:ext>
            </a:extLst>
          </p:cNvPr>
          <p:cNvSpPr>
            <a:spLocks noGrp="1"/>
          </p:cNvSpPr>
          <p:nvPr>
            <p:ph type="sldNum" sz="quarter" idx="12"/>
          </p:nvPr>
        </p:nvSpPr>
        <p:spPr/>
        <p:txBody>
          <a:bodyPr/>
          <a:lstStyle/>
          <a:p>
            <a:fld id="{9403AE9F-2BF1-414B-9BC2-0D93568E4E39}" type="slidenum">
              <a:rPr lang="en-US" smtClean="0"/>
              <a:t>‹#›</a:t>
            </a:fld>
            <a:endParaRPr lang="en-US"/>
          </a:p>
        </p:txBody>
      </p:sp>
      <p:sp>
        <p:nvSpPr>
          <p:cNvPr id="7" name="Rectangle 6">
            <a:extLst>
              <a:ext uri="{FF2B5EF4-FFF2-40B4-BE49-F238E27FC236}">
                <a16:creationId xmlns:a16="http://schemas.microsoft.com/office/drawing/2014/main" id="{F7999E51-30D5-4A17-98E8-6C9839CACEB2}"/>
              </a:ext>
            </a:extLst>
          </p:cNvPr>
          <p:cNvSpPr/>
          <p:nvPr userDrawn="1"/>
        </p:nvSpPr>
        <p:spPr>
          <a:xfrm>
            <a:off x="0" y="-1"/>
            <a:ext cx="12192000" cy="365126"/>
          </a:xfrm>
          <a:prstGeom prst="rect">
            <a:avLst/>
          </a:prstGeom>
          <a:solidFill>
            <a:srgbClr val="1A3E6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0B5D699-82DE-4C56-8EDE-967FC4FD4E27}"/>
              </a:ext>
            </a:extLst>
          </p:cNvPr>
          <p:cNvSpPr/>
          <p:nvPr userDrawn="1"/>
        </p:nvSpPr>
        <p:spPr>
          <a:xfrm>
            <a:off x="0" y="6492875"/>
            <a:ext cx="12192000" cy="370756"/>
          </a:xfrm>
          <a:prstGeom prst="rect">
            <a:avLst/>
          </a:prstGeom>
          <a:solidFill>
            <a:srgbClr val="1A3E6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759E1B0-5FD4-4C09-B09F-043E7D484C6E}"/>
              </a:ext>
            </a:extLst>
          </p:cNvPr>
          <p:cNvSpPr/>
          <p:nvPr userDrawn="1"/>
        </p:nvSpPr>
        <p:spPr>
          <a:xfrm rot="5400000">
            <a:off x="-3246437" y="3246437"/>
            <a:ext cx="6858001" cy="365126"/>
          </a:xfrm>
          <a:prstGeom prst="rect">
            <a:avLst/>
          </a:prstGeom>
          <a:solidFill>
            <a:srgbClr val="1A3E6E"/>
          </a:solidFill>
          <a:ln>
            <a:solidFill>
              <a:srgbClr val="1A3E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3309C31-7CAD-4550-A015-2B2EEF0812BB}"/>
              </a:ext>
            </a:extLst>
          </p:cNvPr>
          <p:cNvSpPr/>
          <p:nvPr userDrawn="1"/>
        </p:nvSpPr>
        <p:spPr>
          <a:xfrm rot="5400000">
            <a:off x="8580436" y="3246438"/>
            <a:ext cx="6858001" cy="365126"/>
          </a:xfrm>
          <a:prstGeom prst="rect">
            <a:avLst/>
          </a:prstGeom>
          <a:solidFill>
            <a:srgbClr val="1A3E6E"/>
          </a:solidFill>
          <a:ln>
            <a:solidFill>
              <a:srgbClr val="1A3E6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75355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F772E-3C9E-4065-ADF9-59085D03F79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B495196-A884-4AD1-9472-074CE53CF0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189B8A-121C-42DA-9FE5-D4D945586014}"/>
              </a:ext>
            </a:extLst>
          </p:cNvPr>
          <p:cNvSpPr>
            <a:spLocks noGrp="1"/>
          </p:cNvSpPr>
          <p:nvPr>
            <p:ph type="dt" sz="half" idx="10"/>
          </p:nvPr>
        </p:nvSpPr>
        <p:spPr/>
        <p:txBody>
          <a:bodyPr/>
          <a:lstStyle/>
          <a:p>
            <a:fld id="{4C0016B6-CF54-4652-8725-7921C7F3E04E}" type="datetimeFigureOut">
              <a:rPr lang="en-US" smtClean="0"/>
              <a:t>5/13/2025</a:t>
            </a:fld>
            <a:endParaRPr lang="en-US"/>
          </a:p>
        </p:txBody>
      </p:sp>
      <p:sp>
        <p:nvSpPr>
          <p:cNvPr id="5" name="Footer Placeholder 4">
            <a:extLst>
              <a:ext uri="{FF2B5EF4-FFF2-40B4-BE49-F238E27FC236}">
                <a16:creationId xmlns:a16="http://schemas.microsoft.com/office/drawing/2014/main" id="{2F337EC8-6957-439A-A43B-78FE0DF587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A071D4-48C3-4F5C-A540-C1D534D52F12}"/>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3687879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56F49-2A61-4C3D-A900-296B729215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9D7CB2-7F1F-46B0-B743-5AF79F2387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4AAAFF-42E4-40A6-8871-21BF89DCEB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A4B38B6-C69A-4DE8-B1D4-AD013210A14C}"/>
              </a:ext>
            </a:extLst>
          </p:cNvPr>
          <p:cNvSpPr>
            <a:spLocks noGrp="1"/>
          </p:cNvSpPr>
          <p:nvPr>
            <p:ph type="dt" sz="half" idx="10"/>
          </p:nvPr>
        </p:nvSpPr>
        <p:spPr/>
        <p:txBody>
          <a:bodyPr/>
          <a:lstStyle/>
          <a:p>
            <a:fld id="{4C0016B6-CF54-4652-8725-7921C7F3E04E}" type="datetimeFigureOut">
              <a:rPr lang="en-US" smtClean="0"/>
              <a:t>5/13/2025</a:t>
            </a:fld>
            <a:endParaRPr lang="en-US"/>
          </a:p>
        </p:txBody>
      </p:sp>
      <p:sp>
        <p:nvSpPr>
          <p:cNvPr id="6" name="Footer Placeholder 5">
            <a:extLst>
              <a:ext uri="{FF2B5EF4-FFF2-40B4-BE49-F238E27FC236}">
                <a16:creationId xmlns:a16="http://schemas.microsoft.com/office/drawing/2014/main" id="{531B65F2-C3EF-4D3D-BBEE-4778877518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7EC714-E248-4AFD-987F-57894748F7D1}"/>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4277742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183C1-2489-41DE-8D2F-20AB4B13877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5B3725C-FE22-4081-A83D-0AEE3D88FE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C1D25D-8882-48B5-8979-AE21239B3B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9E8DAFB-D48F-4FBC-B02A-F37C47136C5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311B37-8D9E-4E9E-8574-95BFEB22CC0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7C26EC9-56B5-440D-9A5F-45FB681502BE}"/>
              </a:ext>
            </a:extLst>
          </p:cNvPr>
          <p:cNvSpPr>
            <a:spLocks noGrp="1"/>
          </p:cNvSpPr>
          <p:nvPr>
            <p:ph type="dt" sz="half" idx="10"/>
          </p:nvPr>
        </p:nvSpPr>
        <p:spPr/>
        <p:txBody>
          <a:bodyPr/>
          <a:lstStyle/>
          <a:p>
            <a:fld id="{4C0016B6-CF54-4652-8725-7921C7F3E04E}" type="datetimeFigureOut">
              <a:rPr lang="en-US" smtClean="0"/>
              <a:t>5/13/2025</a:t>
            </a:fld>
            <a:endParaRPr lang="en-US"/>
          </a:p>
        </p:txBody>
      </p:sp>
      <p:sp>
        <p:nvSpPr>
          <p:cNvPr id="8" name="Footer Placeholder 7">
            <a:extLst>
              <a:ext uri="{FF2B5EF4-FFF2-40B4-BE49-F238E27FC236}">
                <a16:creationId xmlns:a16="http://schemas.microsoft.com/office/drawing/2014/main" id="{6BB1ABB3-91B1-4CFA-832B-D3F2970F0AD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0BF9309-C2F4-4B5C-BE9A-0B16B83CCE90}"/>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2629262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E9531-30E3-4175-AD53-AA4038C055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CFD463F-F77D-4DC6-A9D5-464C3484C4BF}"/>
              </a:ext>
            </a:extLst>
          </p:cNvPr>
          <p:cNvSpPr>
            <a:spLocks noGrp="1"/>
          </p:cNvSpPr>
          <p:nvPr>
            <p:ph type="dt" sz="half" idx="10"/>
          </p:nvPr>
        </p:nvSpPr>
        <p:spPr/>
        <p:txBody>
          <a:bodyPr/>
          <a:lstStyle/>
          <a:p>
            <a:fld id="{4C0016B6-CF54-4652-8725-7921C7F3E04E}" type="datetimeFigureOut">
              <a:rPr lang="en-US" smtClean="0"/>
              <a:t>5/13/2025</a:t>
            </a:fld>
            <a:endParaRPr lang="en-US"/>
          </a:p>
        </p:txBody>
      </p:sp>
      <p:sp>
        <p:nvSpPr>
          <p:cNvPr id="4" name="Footer Placeholder 3">
            <a:extLst>
              <a:ext uri="{FF2B5EF4-FFF2-40B4-BE49-F238E27FC236}">
                <a16:creationId xmlns:a16="http://schemas.microsoft.com/office/drawing/2014/main" id="{27C2E14E-BE5C-4CA0-902D-1A25EBC6D39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6A1C7E3-662C-43BC-A998-C47940126D11}"/>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3538062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FE2292-692D-41AA-80E8-B5F9D234EC44}"/>
              </a:ext>
            </a:extLst>
          </p:cNvPr>
          <p:cNvSpPr>
            <a:spLocks noGrp="1"/>
          </p:cNvSpPr>
          <p:nvPr>
            <p:ph type="dt" sz="half" idx="10"/>
          </p:nvPr>
        </p:nvSpPr>
        <p:spPr/>
        <p:txBody>
          <a:bodyPr/>
          <a:lstStyle/>
          <a:p>
            <a:fld id="{4C0016B6-CF54-4652-8725-7921C7F3E04E}" type="datetimeFigureOut">
              <a:rPr lang="en-US" smtClean="0"/>
              <a:t>5/13/2025</a:t>
            </a:fld>
            <a:endParaRPr lang="en-US"/>
          </a:p>
        </p:txBody>
      </p:sp>
      <p:sp>
        <p:nvSpPr>
          <p:cNvPr id="3" name="Footer Placeholder 2">
            <a:extLst>
              <a:ext uri="{FF2B5EF4-FFF2-40B4-BE49-F238E27FC236}">
                <a16:creationId xmlns:a16="http://schemas.microsoft.com/office/drawing/2014/main" id="{7A44B909-1E28-45C2-9CC9-AB5A0E85FD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53BF218-4DE1-43AC-972A-4B3D33720026}"/>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2613429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6E310-A89F-4759-A7EA-408CF62968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A7455AB-7194-4E63-AB94-6BB421E672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26F35B-BFE5-4C48-AE98-E953271BD3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8C6FD8-67FF-4E03-AD25-28B03F1704FA}"/>
              </a:ext>
            </a:extLst>
          </p:cNvPr>
          <p:cNvSpPr>
            <a:spLocks noGrp="1"/>
          </p:cNvSpPr>
          <p:nvPr>
            <p:ph type="dt" sz="half" idx="10"/>
          </p:nvPr>
        </p:nvSpPr>
        <p:spPr/>
        <p:txBody>
          <a:bodyPr/>
          <a:lstStyle/>
          <a:p>
            <a:fld id="{4C0016B6-CF54-4652-8725-7921C7F3E04E}" type="datetimeFigureOut">
              <a:rPr lang="en-US" smtClean="0"/>
              <a:t>5/13/2025</a:t>
            </a:fld>
            <a:endParaRPr lang="en-US"/>
          </a:p>
        </p:txBody>
      </p:sp>
      <p:sp>
        <p:nvSpPr>
          <p:cNvPr id="6" name="Footer Placeholder 5">
            <a:extLst>
              <a:ext uri="{FF2B5EF4-FFF2-40B4-BE49-F238E27FC236}">
                <a16:creationId xmlns:a16="http://schemas.microsoft.com/office/drawing/2014/main" id="{5B9AD153-1B84-46B4-8DD8-4664B2F3873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66C0B63-E8B6-4EFC-A32B-9D9B9DBBAC4C}"/>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214732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18F77-4116-4D1F-9A6F-AC57582A46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8F5C66F-6F45-44D6-AC78-45427129C8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9A31A0E-C6FC-4248-8EDB-106674FB71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90C3FE-6D57-415C-904B-E0A5E60BCA6D}"/>
              </a:ext>
            </a:extLst>
          </p:cNvPr>
          <p:cNvSpPr>
            <a:spLocks noGrp="1"/>
          </p:cNvSpPr>
          <p:nvPr>
            <p:ph type="dt" sz="half" idx="10"/>
          </p:nvPr>
        </p:nvSpPr>
        <p:spPr/>
        <p:txBody>
          <a:bodyPr/>
          <a:lstStyle/>
          <a:p>
            <a:fld id="{4C0016B6-CF54-4652-8725-7921C7F3E04E}" type="datetimeFigureOut">
              <a:rPr lang="en-US" smtClean="0"/>
              <a:t>5/13/2025</a:t>
            </a:fld>
            <a:endParaRPr lang="en-US"/>
          </a:p>
        </p:txBody>
      </p:sp>
      <p:sp>
        <p:nvSpPr>
          <p:cNvPr id="6" name="Footer Placeholder 5">
            <a:extLst>
              <a:ext uri="{FF2B5EF4-FFF2-40B4-BE49-F238E27FC236}">
                <a16:creationId xmlns:a16="http://schemas.microsoft.com/office/drawing/2014/main" id="{AF0722FD-9590-41FC-B5A7-4ABDDC6A8A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708FBC-2207-4ADE-82EB-83C63A89E6C6}"/>
              </a:ext>
            </a:extLst>
          </p:cNvPr>
          <p:cNvSpPr>
            <a:spLocks noGrp="1"/>
          </p:cNvSpPr>
          <p:nvPr>
            <p:ph type="sldNum" sz="quarter" idx="12"/>
          </p:nvPr>
        </p:nvSpPr>
        <p:spPr/>
        <p:txBody>
          <a:bodyPr/>
          <a:lstStyle/>
          <a:p>
            <a:fld id="{9403AE9F-2BF1-414B-9BC2-0D93568E4E39}" type="slidenum">
              <a:rPr lang="en-US" smtClean="0"/>
              <a:t>‹#›</a:t>
            </a:fld>
            <a:endParaRPr lang="en-US"/>
          </a:p>
        </p:txBody>
      </p:sp>
    </p:spTree>
    <p:extLst>
      <p:ext uri="{BB962C8B-B14F-4D97-AF65-F5344CB8AC3E}">
        <p14:creationId xmlns:p14="http://schemas.microsoft.com/office/powerpoint/2010/main" val="2213158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2AF584E-E691-4349-B95C-4917671078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1AC285E-9DE4-48D8-8A7B-DA43C9DE89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413E17E-A795-4620-923F-19004CA940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0016B6-CF54-4652-8725-7921C7F3E04E}" type="datetimeFigureOut">
              <a:rPr lang="en-US" smtClean="0"/>
              <a:t>5/13/2025</a:t>
            </a:fld>
            <a:endParaRPr lang="en-US"/>
          </a:p>
        </p:txBody>
      </p:sp>
      <p:sp>
        <p:nvSpPr>
          <p:cNvPr id="5" name="Footer Placeholder 4">
            <a:extLst>
              <a:ext uri="{FF2B5EF4-FFF2-40B4-BE49-F238E27FC236}">
                <a16:creationId xmlns:a16="http://schemas.microsoft.com/office/drawing/2014/main" id="{10AF6FFD-85F7-4B5D-B208-0C7851D202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8D5A432-1D3B-4383-8987-31397D8BA1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03AE9F-2BF1-414B-9BC2-0D93568E4E39}" type="slidenum">
              <a:rPr lang="en-US" smtClean="0"/>
              <a:t>‹#›</a:t>
            </a:fld>
            <a:endParaRPr lang="en-US"/>
          </a:p>
        </p:txBody>
      </p:sp>
    </p:spTree>
    <p:extLst>
      <p:ext uri="{BB962C8B-B14F-4D97-AF65-F5344CB8AC3E}">
        <p14:creationId xmlns:p14="http://schemas.microsoft.com/office/powerpoint/2010/main" val="417508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459CD-29D8-4297-8AD0-62370C71948D}"/>
              </a:ext>
            </a:extLst>
          </p:cNvPr>
          <p:cNvSpPr>
            <a:spLocks noGrp="1"/>
          </p:cNvSpPr>
          <p:nvPr>
            <p:ph type="title"/>
          </p:nvPr>
        </p:nvSpPr>
        <p:spPr>
          <a:xfrm>
            <a:off x="838199" y="913765"/>
            <a:ext cx="10515600" cy="1325563"/>
          </a:xfrm>
          <a:ln>
            <a:noFill/>
          </a:ln>
        </p:spPr>
        <p:txBody>
          <a:bodyPr/>
          <a:lstStyle/>
          <a:p>
            <a:pPr algn="ctr"/>
            <a:r>
              <a:rPr lang="en-US" dirty="0">
                <a:latin typeface="+mn-lt"/>
              </a:rPr>
              <a:t>Quad Chart Template</a:t>
            </a:r>
            <a:endParaRPr lang="en-US" dirty="0"/>
          </a:p>
        </p:txBody>
      </p:sp>
      <p:sp>
        <p:nvSpPr>
          <p:cNvPr id="3" name="Content Placeholder 2">
            <a:extLst>
              <a:ext uri="{FF2B5EF4-FFF2-40B4-BE49-F238E27FC236}">
                <a16:creationId xmlns:a16="http://schemas.microsoft.com/office/drawing/2014/main" id="{517F2876-5853-42F9-96C9-7BA68AD62C7A}"/>
              </a:ext>
            </a:extLst>
          </p:cNvPr>
          <p:cNvSpPr>
            <a:spLocks noGrp="1"/>
          </p:cNvSpPr>
          <p:nvPr>
            <p:ph idx="1"/>
          </p:nvPr>
        </p:nvSpPr>
        <p:spPr>
          <a:xfrm>
            <a:off x="4816928" y="5413556"/>
            <a:ext cx="2558143" cy="368935"/>
          </a:xfrm>
        </p:spPr>
        <p:txBody>
          <a:bodyPr>
            <a:normAutofit/>
          </a:bodyPr>
          <a:lstStyle/>
          <a:p>
            <a:pPr marL="0" indent="0" algn="ctr">
              <a:buNone/>
            </a:pPr>
            <a:r>
              <a:rPr lang="en-US" sz="2000" dirty="0"/>
              <a:t>Revised May 2025</a:t>
            </a:r>
          </a:p>
        </p:txBody>
      </p:sp>
      <p:pic>
        <p:nvPicPr>
          <p:cNvPr id="5" name="Picture 4">
            <a:extLst>
              <a:ext uri="{FF2B5EF4-FFF2-40B4-BE49-F238E27FC236}">
                <a16:creationId xmlns:a16="http://schemas.microsoft.com/office/drawing/2014/main" id="{77A76A5B-9486-4941-A234-924BC92AF2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3648" y="2239328"/>
            <a:ext cx="4964702" cy="2585246"/>
          </a:xfrm>
          <a:prstGeom prst="rect">
            <a:avLst/>
          </a:prstGeom>
        </p:spPr>
      </p:pic>
    </p:spTree>
    <p:extLst>
      <p:ext uri="{BB962C8B-B14F-4D97-AF65-F5344CB8AC3E}">
        <p14:creationId xmlns:p14="http://schemas.microsoft.com/office/powerpoint/2010/main" val="520109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8">
            <a:extLst>
              <a:ext uri="{FF2B5EF4-FFF2-40B4-BE49-F238E27FC236}">
                <a16:creationId xmlns:a16="http://schemas.microsoft.com/office/drawing/2014/main" id="{E0A85AED-288A-40DB-909E-65016B711B9F}"/>
              </a:ext>
            </a:extLst>
          </p:cNvPr>
          <p:cNvSpPr/>
          <p:nvPr/>
        </p:nvSpPr>
        <p:spPr bwMode="auto">
          <a:xfrm>
            <a:off x="521843" y="1489899"/>
            <a:ext cx="5416143" cy="2103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30188" indent="-230188" eaLnBrk="0" hangingPunct="0">
              <a:spcBef>
                <a:spcPct val="20000"/>
              </a:spcBef>
              <a:buChar char="•"/>
              <a:defRPr sz="2000" b="1">
                <a:solidFill>
                  <a:srgbClr val="000099"/>
                </a:solidFill>
                <a:latin typeface="Arial" charset="0"/>
              </a:defRPr>
            </a:lvl1pPr>
            <a:lvl2pPr marL="742950" indent="-285750" eaLnBrk="0" hangingPunct="0">
              <a:spcBef>
                <a:spcPct val="20000"/>
              </a:spcBef>
              <a:buChar char="–"/>
              <a:defRPr sz="1600">
                <a:solidFill>
                  <a:srgbClr val="000000"/>
                </a:solidFill>
                <a:latin typeface="Arial" charset="0"/>
              </a:defRPr>
            </a:lvl2pPr>
            <a:lvl3pPr marL="1143000" indent="-228600" eaLnBrk="0" hangingPunct="0">
              <a:spcBef>
                <a:spcPct val="20000"/>
              </a:spcBef>
              <a:buFont typeface="Times New Roman" pitchFamily="18" charset="0"/>
              <a:buChar char="−"/>
              <a:defRPr sz="1400">
                <a:solidFill>
                  <a:schemeClr val="tx1"/>
                </a:solidFill>
                <a:latin typeface="Arial" charset="0"/>
              </a:defRPr>
            </a:lvl3pPr>
            <a:lvl4pPr marL="1600200" indent="-228600" eaLnBrk="0" hangingPunct="0">
              <a:spcBef>
                <a:spcPct val="20000"/>
              </a:spcBef>
              <a:buChar char="–"/>
              <a:defRPr sz="1200">
                <a:solidFill>
                  <a:schemeClr val="tx1"/>
                </a:solidFill>
                <a:latin typeface="Arial" charset="0"/>
              </a:defRPr>
            </a:lvl4pPr>
            <a:lvl5pPr marL="2057400" indent="-228600" eaLnBrk="0" hangingPunct="0">
              <a:spcBef>
                <a:spcPct val="20000"/>
              </a:spcBef>
              <a:buChar char="»"/>
              <a:defRPr sz="1000">
                <a:solidFill>
                  <a:schemeClr val="tx1"/>
                </a:solidFill>
                <a:latin typeface="Arial" charset="0"/>
              </a:defRPr>
            </a:lvl5pPr>
            <a:lvl6pPr marL="2514600" indent="-228600" eaLnBrk="0" fontAlgn="base" hangingPunct="0">
              <a:spcBef>
                <a:spcPct val="20000"/>
              </a:spcBef>
              <a:spcAft>
                <a:spcPct val="0"/>
              </a:spcAft>
              <a:buChar char="»"/>
              <a:defRPr sz="1000">
                <a:solidFill>
                  <a:schemeClr val="tx1"/>
                </a:solidFill>
                <a:latin typeface="Arial" charset="0"/>
              </a:defRPr>
            </a:lvl6pPr>
            <a:lvl7pPr marL="2971800" indent="-228600" eaLnBrk="0" fontAlgn="base" hangingPunct="0">
              <a:spcBef>
                <a:spcPct val="20000"/>
              </a:spcBef>
              <a:spcAft>
                <a:spcPct val="0"/>
              </a:spcAft>
              <a:buChar char="»"/>
              <a:defRPr sz="1000">
                <a:solidFill>
                  <a:schemeClr val="tx1"/>
                </a:solidFill>
                <a:latin typeface="Arial" charset="0"/>
              </a:defRPr>
            </a:lvl7pPr>
            <a:lvl8pPr marL="3429000" indent="-228600" eaLnBrk="0" fontAlgn="base" hangingPunct="0">
              <a:spcBef>
                <a:spcPct val="20000"/>
              </a:spcBef>
              <a:spcAft>
                <a:spcPct val="0"/>
              </a:spcAft>
              <a:buChar char="»"/>
              <a:defRPr sz="1000">
                <a:solidFill>
                  <a:schemeClr val="tx1"/>
                </a:solidFill>
                <a:latin typeface="Arial" charset="0"/>
              </a:defRPr>
            </a:lvl8pPr>
            <a:lvl9pPr marL="3886200" indent="-228600" eaLnBrk="0" fontAlgn="base" hangingPunct="0">
              <a:spcBef>
                <a:spcPct val="20000"/>
              </a:spcBef>
              <a:spcAft>
                <a:spcPct val="0"/>
              </a:spcAft>
              <a:buChar char="»"/>
              <a:defRPr sz="1000">
                <a:solidFill>
                  <a:schemeClr val="tx1"/>
                </a:solidFill>
                <a:latin typeface="Arial" charset="0"/>
              </a:defRPr>
            </a:lvl9pPr>
          </a:lstStyle>
          <a:p>
            <a:pPr algn="ctr" eaLnBrk="1" hangingPunct="1">
              <a:spcBef>
                <a:spcPct val="0"/>
              </a:spcBef>
              <a:buClr>
                <a:srgbClr val="800000"/>
              </a:buClr>
              <a:buFontTx/>
              <a:buNone/>
            </a:pPr>
            <a:r>
              <a:rPr lang="en-US" altLang="en-US" sz="1800" u="sng" dirty="0">
                <a:solidFill>
                  <a:schemeClr val="tx1"/>
                </a:solidFill>
                <a:latin typeface="Times New Roman" panose="02020603050405020304" pitchFamily="18" charset="0"/>
                <a:cs typeface="Times New Roman" panose="02020603050405020304" pitchFamily="18" charset="0"/>
              </a:rPr>
              <a:t>Problem</a:t>
            </a:r>
            <a:endParaRPr lang="en-US" altLang="en-US" sz="1400" u="sng" dirty="0">
              <a:solidFill>
                <a:schemeClr val="tx1"/>
              </a:solidFill>
              <a:latin typeface="Times New Roman" panose="02020603050405020304" pitchFamily="18" charset="0"/>
              <a:cs typeface="Times New Roman" panose="02020603050405020304" pitchFamily="18" charset="0"/>
            </a:endParaRPr>
          </a:p>
          <a:p>
            <a:pPr algn="ctr" eaLnBrk="1" hangingPunct="1">
              <a:spcBef>
                <a:spcPct val="0"/>
              </a:spcBef>
              <a:buClr>
                <a:srgbClr val="800000"/>
              </a:buClr>
              <a:buFontTx/>
              <a:buNone/>
            </a:pPr>
            <a:endParaRPr lang="en-US" altLang="en-US" sz="1400" u="sng" dirty="0">
              <a:solidFill>
                <a:schemeClr val="tx1"/>
              </a:solidFill>
              <a:latin typeface="Times New Roman" panose="02020603050405020304" pitchFamily="18" charset="0"/>
              <a:cs typeface="Times New Roman" panose="02020603050405020304" pitchFamily="18" charset="0"/>
            </a:endParaRPr>
          </a:p>
          <a:p>
            <a:pPr eaLnBrk="1" hangingPunct="1">
              <a:spcBef>
                <a:spcPct val="0"/>
              </a:spcBef>
              <a:buClr>
                <a:srgbClr val="800000"/>
              </a:buClr>
              <a:buFontTx/>
              <a:buNone/>
            </a:pPr>
            <a:r>
              <a:rPr lang="en-US" altLang="en-US" sz="1400" u="sng" dirty="0">
                <a:solidFill>
                  <a:schemeClr val="tx1"/>
                </a:solidFill>
                <a:latin typeface="Times New Roman" panose="02020603050405020304" pitchFamily="18" charset="0"/>
                <a:cs typeface="Times New Roman" panose="02020603050405020304" pitchFamily="18" charset="0"/>
              </a:rPr>
              <a:t>Technology name, picture, and brief description:</a:t>
            </a:r>
          </a:p>
          <a:p>
            <a:pPr eaLnBrk="1" hangingPunct="1">
              <a:spcBef>
                <a:spcPct val="0"/>
              </a:spcBef>
              <a:buClr>
                <a:srgbClr val="800000"/>
              </a:buClr>
            </a:pPr>
            <a:r>
              <a:rPr lang="en-US" altLang="en-US" sz="1400" b="0" dirty="0">
                <a:solidFill>
                  <a:schemeClr val="tx1"/>
                </a:solidFill>
                <a:latin typeface="Times New Roman" panose="02020603050405020304" pitchFamily="18" charset="0"/>
                <a:cs typeface="Times New Roman" panose="02020603050405020304" pitchFamily="18" charset="0"/>
              </a:rPr>
              <a:t>Provide a concise overview of the evaluated technology. </a:t>
            </a:r>
          </a:p>
          <a:p>
            <a:pPr eaLnBrk="1" hangingPunct="1">
              <a:spcBef>
                <a:spcPct val="0"/>
              </a:spcBef>
              <a:buClr>
                <a:srgbClr val="800000"/>
              </a:buClr>
              <a:buFontTx/>
              <a:buNone/>
            </a:pPr>
            <a:endParaRPr lang="en-US" altLang="en-US" sz="1400" u="sng" dirty="0">
              <a:solidFill>
                <a:schemeClr val="tx1"/>
              </a:solidFill>
              <a:latin typeface="Times New Roman" panose="02020603050405020304" pitchFamily="18" charset="0"/>
              <a:cs typeface="Times New Roman" panose="02020603050405020304" pitchFamily="18" charset="0"/>
            </a:endParaRPr>
          </a:p>
          <a:p>
            <a:pPr eaLnBrk="1" hangingPunct="1">
              <a:spcBef>
                <a:spcPct val="0"/>
              </a:spcBef>
              <a:buClr>
                <a:srgbClr val="800000"/>
              </a:buClr>
              <a:buFontTx/>
              <a:buNone/>
            </a:pPr>
            <a:r>
              <a:rPr lang="en-US" altLang="en-US" sz="1400" u="sng" dirty="0">
                <a:solidFill>
                  <a:schemeClr val="tx1"/>
                </a:solidFill>
                <a:latin typeface="Times New Roman" panose="02020603050405020304" pitchFamily="18" charset="0"/>
                <a:cs typeface="Times New Roman" panose="02020603050405020304" pitchFamily="18" charset="0"/>
              </a:rPr>
              <a:t>What problem do you solve?</a:t>
            </a:r>
          </a:p>
          <a:p>
            <a:pPr eaLnBrk="1" hangingPunct="1">
              <a:spcBef>
                <a:spcPct val="0"/>
              </a:spcBef>
              <a:buClr>
                <a:srgbClr val="800000"/>
              </a:buClr>
            </a:pPr>
            <a:r>
              <a:rPr lang="en-US" altLang="en-US" sz="1400" b="0" dirty="0">
                <a:solidFill>
                  <a:schemeClr val="tx1"/>
                </a:solidFill>
                <a:latin typeface="Times New Roman" panose="02020603050405020304" pitchFamily="18" charset="0"/>
                <a:cs typeface="Times New Roman" panose="02020603050405020304" pitchFamily="18" charset="0"/>
              </a:rPr>
              <a:t>Focus on identifying the specific problem or challenge faced by the Warfighter (military personnel or units). </a:t>
            </a:r>
          </a:p>
          <a:p>
            <a:pPr eaLnBrk="1" hangingPunct="1">
              <a:spcBef>
                <a:spcPct val="0"/>
              </a:spcBef>
              <a:buClr>
                <a:srgbClr val="800000"/>
              </a:buClr>
              <a:buFontTx/>
              <a:buNone/>
            </a:pPr>
            <a:endParaRPr lang="en-US" altLang="en-US" sz="1400" u="sng" dirty="0">
              <a:solidFill>
                <a:schemeClr val="tx1"/>
              </a:solidFill>
              <a:latin typeface="Times New Roman" panose="02020603050405020304" pitchFamily="18" charset="0"/>
              <a:cs typeface="Times New Roman" panose="02020603050405020304" pitchFamily="18" charset="0"/>
            </a:endParaRPr>
          </a:p>
        </p:txBody>
      </p:sp>
      <p:sp>
        <p:nvSpPr>
          <p:cNvPr id="5" name="Rectangle 125">
            <a:extLst>
              <a:ext uri="{FF2B5EF4-FFF2-40B4-BE49-F238E27FC236}">
                <a16:creationId xmlns:a16="http://schemas.microsoft.com/office/drawing/2014/main" id="{3CAE5661-9F7F-45D9-AF58-4BC634B7C5A6}"/>
              </a:ext>
            </a:extLst>
          </p:cNvPr>
          <p:cNvSpPr/>
          <p:nvPr/>
        </p:nvSpPr>
        <p:spPr bwMode="auto">
          <a:xfrm>
            <a:off x="6282563" y="1489899"/>
            <a:ext cx="5434731" cy="2103120"/>
          </a:xfrm>
          <a:prstGeom prst="rect">
            <a:avLst/>
          </a:prstGeom>
          <a:noFill/>
          <a:ln w="9525">
            <a:noFill/>
            <a:miter lim="800000"/>
            <a:headEnd/>
            <a:tailEnd/>
          </a:ln>
        </p:spPr>
        <p:txBody>
          <a:bodyPr wrap="square">
            <a:spAutoFit/>
          </a:bodyPr>
          <a:lstStyle/>
          <a:p>
            <a:pPr marL="0" lvl="1" algn="ctr">
              <a:lnSpc>
                <a:spcPct val="85000"/>
              </a:lnSpc>
              <a:spcBef>
                <a:spcPts val="300"/>
              </a:spcBef>
              <a:defRPr/>
            </a:pPr>
            <a:r>
              <a:rPr lang="en-US" b="1" u="sng" dirty="0">
                <a:latin typeface="Times New Roman" panose="02020603050405020304" pitchFamily="18" charset="0"/>
                <a:cs typeface="Times New Roman" panose="02020603050405020304" pitchFamily="18" charset="0"/>
              </a:rPr>
              <a:t>Solution Specifics</a:t>
            </a:r>
            <a:endParaRPr lang="en-US" sz="1400" b="1" u="sng" dirty="0">
              <a:latin typeface="Times New Roman" panose="02020603050405020304" pitchFamily="18" charset="0"/>
              <a:cs typeface="Times New Roman" panose="02020603050405020304" pitchFamily="18" charset="0"/>
            </a:endParaRPr>
          </a:p>
          <a:p>
            <a:pPr marL="0" lvl="1">
              <a:lnSpc>
                <a:spcPct val="85000"/>
              </a:lnSpc>
              <a:spcBef>
                <a:spcPts val="300"/>
              </a:spcBef>
              <a:defRPr/>
            </a:pPr>
            <a:endParaRPr lang="en-US" sz="1400" dirty="0">
              <a:latin typeface="Times New Roman" panose="02020603050405020304" pitchFamily="18" charset="0"/>
              <a:cs typeface="Times New Roman" panose="02020603050405020304" pitchFamily="18" charset="0"/>
            </a:endParaRPr>
          </a:p>
          <a:p>
            <a:pPr marL="0" lvl="1">
              <a:lnSpc>
                <a:spcPct val="85000"/>
              </a:lnSpc>
              <a:spcBef>
                <a:spcPts val="300"/>
              </a:spcBef>
              <a:defRPr/>
            </a:pPr>
            <a:r>
              <a:rPr lang="en-US" sz="1400" b="1" u="sng" dirty="0">
                <a:latin typeface="Times New Roman" panose="02020603050405020304" pitchFamily="18" charset="0"/>
                <a:cs typeface="Times New Roman" panose="02020603050405020304" pitchFamily="18" charset="0"/>
              </a:rPr>
              <a:t>How do you solve the problem?</a:t>
            </a:r>
          </a:p>
          <a:p>
            <a:pPr marL="171450" lvl="1" indent="-171450">
              <a:lnSpc>
                <a:spcPct val="85000"/>
              </a:lnSpc>
              <a:spcBef>
                <a:spcPts val="300"/>
              </a:spcBef>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Details of how the technology proposed in the quad chart addresses the identified problem. </a:t>
            </a:r>
          </a:p>
          <a:p>
            <a:pPr marL="171450" lvl="1" indent="-171450">
              <a:lnSpc>
                <a:spcPct val="85000"/>
              </a:lnSpc>
              <a:spcBef>
                <a:spcPts val="300"/>
              </a:spcBef>
              <a:buFont typeface="Arial" panose="020B0604020202020204" pitchFamily="34" charset="0"/>
              <a:buChar char="•"/>
              <a:defRPr/>
            </a:pPr>
            <a:endParaRPr lang="en-US" sz="1400" b="1" u="sng" dirty="0">
              <a:latin typeface="Times New Roman" panose="02020603050405020304" pitchFamily="18" charset="0"/>
              <a:cs typeface="Times New Roman" panose="02020603050405020304" pitchFamily="18" charset="0"/>
            </a:endParaRPr>
          </a:p>
          <a:p>
            <a:pPr marL="0" lvl="1">
              <a:lnSpc>
                <a:spcPct val="85000"/>
              </a:lnSpc>
              <a:spcBef>
                <a:spcPts val="300"/>
              </a:spcBef>
              <a:defRPr/>
            </a:pPr>
            <a:r>
              <a:rPr lang="en-US" sz="1400" b="1" u="sng" dirty="0">
                <a:latin typeface="Times New Roman" panose="02020603050405020304" pitchFamily="18" charset="0"/>
                <a:cs typeface="Times New Roman" panose="02020603050405020304" pitchFamily="18" charset="0"/>
              </a:rPr>
              <a:t>Why you?  What makes you different from the competition? </a:t>
            </a:r>
          </a:p>
          <a:p>
            <a:pPr marL="171450" lvl="1" indent="-171450">
              <a:lnSpc>
                <a:spcPct val="85000"/>
              </a:lnSpc>
              <a:spcBef>
                <a:spcPts val="300"/>
              </a:spcBef>
              <a:buFont typeface="Arial" panose="020B0604020202020204" pitchFamily="34" charset="0"/>
              <a:buChar char="•"/>
              <a:defRPr/>
            </a:pPr>
            <a:r>
              <a:rPr lang="en-US" sz="1400" dirty="0">
                <a:latin typeface="Times New Roman" panose="02020603050405020304" pitchFamily="18" charset="0"/>
                <a:cs typeface="Times New Roman" panose="02020603050405020304" pitchFamily="18" charset="0"/>
              </a:rPr>
              <a:t>Unique Selling Proposition (USP)</a:t>
            </a:r>
          </a:p>
          <a:p>
            <a:pPr marL="171450" lvl="1" indent="-171450">
              <a:lnSpc>
                <a:spcPct val="85000"/>
              </a:lnSpc>
              <a:spcBef>
                <a:spcPts val="300"/>
              </a:spcBef>
              <a:buFont typeface="Arial" panose="020B0604020202020204" pitchFamily="34" charset="0"/>
              <a:buChar char="•"/>
              <a:defRPr/>
            </a:pPr>
            <a:endParaRPr lang="en-US" sz="1400" dirty="0">
              <a:latin typeface="Times New Roman" panose="02020603050405020304" pitchFamily="18" charset="0"/>
              <a:cs typeface="Times New Roman" panose="02020603050405020304" pitchFamily="18" charset="0"/>
            </a:endParaRPr>
          </a:p>
        </p:txBody>
      </p:sp>
      <p:sp>
        <p:nvSpPr>
          <p:cNvPr id="6" name="Rectangle 82">
            <a:extLst>
              <a:ext uri="{FF2B5EF4-FFF2-40B4-BE49-F238E27FC236}">
                <a16:creationId xmlns:a16="http://schemas.microsoft.com/office/drawing/2014/main" id="{3F15E26E-21DF-460A-A7CB-BD6DC5B2FAE4}"/>
              </a:ext>
            </a:extLst>
          </p:cNvPr>
          <p:cNvSpPr/>
          <p:nvPr/>
        </p:nvSpPr>
        <p:spPr bwMode="auto">
          <a:xfrm>
            <a:off x="6102196" y="3754495"/>
            <a:ext cx="5760720" cy="2103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33363" indent="-233363" eaLnBrk="0" hangingPunct="0">
              <a:spcBef>
                <a:spcPct val="20000"/>
              </a:spcBef>
              <a:buChar char="•"/>
              <a:tabLst>
                <a:tab pos="1314450" algn="dec"/>
                <a:tab pos="2001838" algn="dec"/>
                <a:tab pos="2689225" algn="dec"/>
              </a:tabLst>
              <a:defRPr sz="2000" b="1">
                <a:solidFill>
                  <a:srgbClr val="000099"/>
                </a:solidFill>
                <a:latin typeface="Arial" charset="0"/>
              </a:defRPr>
            </a:lvl1pPr>
            <a:lvl2pPr marL="119063" indent="-119063" eaLnBrk="0" hangingPunct="0">
              <a:spcBef>
                <a:spcPct val="20000"/>
              </a:spcBef>
              <a:buChar char="–"/>
              <a:tabLst>
                <a:tab pos="1314450" algn="dec"/>
                <a:tab pos="2001838" algn="dec"/>
                <a:tab pos="2689225" algn="dec"/>
              </a:tabLst>
              <a:defRPr sz="1600">
                <a:solidFill>
                  <a:srgbClr val="000000"/>
                </a:solidFill>
                <a:latin typeface="Arial" charset="0"/>
              </a:defRPr>
            </a:lvl2pPr>
            <a:lvl3pPr marL="1143000" indent="-228600" eaLnBrk="0" hangingPunct="0">
              <a:spcBef>
                <a:spcPct val="20000"/>
              </a:spcBef>
              <a:buFont typeface="Times New Roman" pitchFamily="18" charset="0"/>
              <a:buChar char="−"/>
              <a:tabLst>
                <a:tab pos="1314450" algn="dec"/>
                <a:tab pos="2001838" algn="dec"/>
                <a:tab pos="2689225" algn="dec"/>
              </a:tabLst>
              <a:defRPr sz="1400">
                <a:solidFill>
                  <a:schemeClr val="tx1"/>
                </a:solidFill>
                <a:latin typeface="Arial" charset="0"/>
              </a:defRPr>
            </a:lvl3pPr>
            <a:lvl4pPr marL="1600200" indent="-228600" eaLnBrk="0" hangingPunct="0">
              <a:spcBef>
                <a:spcPct val="20000"/>
              </a:spcBef>
              <a:buChar char="–"/>
              <a:tabLst>
                <a:tab pos="1314450" algn="dec"/>
                <a:tab pos="2001838" algn="dec"/>
                <a:tab pos="2689225" algn="dec"/>
              </a:tabLst>
              <a:defRPr sz="1200">
                <a:solidFill>
                  <a:schemeClr val="tx1"/>
                </a:solidFill>
                <a:latin typeface="Arial" charset="0"/>
              </a:defRPr>
            </a:lvl4pPr>
            <a:lvl5pPr marL="2057400" indent="-228600" eaLnBrk="0" hangingPunct="0">
              <a:spcBef>
                <a:spcPct val="20000"/>
              </a:spcBef>
              <a:buChar char="»"/>
              <a:tabLst>
                <a:tab pos="1314450" algn="dec"/>
                <a:tab pos="2001838" algn="dec"/>
                <a:tab pos="2689225" algn="dec"/>
              </a:tabLst>
              <a:defRPr sz="1000">
                <a:solidFill>
                  <a:schemeClr val="tx1"/>
                </a:solidFill>
                <a:latin typeface="Arial" charset="0"/>
              </a:defRPr>
            </a:lvl5pPr>
            <a:lvl6pPr marL="2514600" indent="-228600" eaLnBrk="0" fontAlgn="base" hangingPunct="0">
              <a:spcBef>
                <a:spcPct val="20000"/>
              </a:spcBef>
              <a:spcAft>
                <a:spcPct val="0"/>
              </a:spcAft>
              <a:buChar char="»"/>
              <a:tabLst>
                <a:tab pos="1314450" algn="dec"/>
                <a:tab pos="2001838" algn="dec"/>
                <a:tab pos="2689225" algn="dec"/>
              </a:tabLst>
              <a:defRPr sz="1000">
                <a:solidFill>
                  <a:schemeClr val="tx1"/>
                </a:solidFill>
                <a:latin typeface="Arial" charset="0"/>
              </a:defRPr>
            </a:lvl6pPr>
            <a:lvl7pPr marL="2971800" indent="-228600" eaLnBrk="0" fontAlgn="base" hangingPunct="0">
              <a:spcBef>
                <a:spcPct val="20000"/>
              </a:spcBef>
              <a:spcAft>
                <a:spcPct val="0"/>
              </a:spcAft>
              <a:buChar char="»"/>
              <a:tabLst>
                <a:tab pos="1314450" algn="dec"/>
                <a:tab pos="2001838" algn="dec"/>
                <a:tab pos="2689225" algn="dec"/>
              </a:tabLst>
              <a:defRPr sz="1000">
                <a:solidFill>
                  <a:schemeClr val="tx1"/>
                </a:solidFill>
                <a:latin typeface="Arial" charset="0"/>
              </a:defRPr>
            </a:lvl7pPr>
            <a:lvl8pPr marL="3429000" indent="-228600" eaLnBrk="0" fontAlgn="base" hangingPunct="0">
              <a:spcBef>
                <a:spcPct val="20000"/>
              </a:spcBef>
              <a:spcAft>
                <a:spcPct val="0"/>
              </a:spcAft>
              <a:buChar char="»"/>
              <a:tabLst>
                <a:tab pos="1314450" algn="dec"/>
                <a:tab pos="2001838" algn="dec"/>
                <a:tab pos="2689225" algn="dec"/>
              </a:tabLst>
              <a:defRPr sz="1000">
                <a:solidFill>
                  <a:schemeClr val="tx1"/>
                </a:solidFill>
                <a:latin typeface="Arial" charset="0"/>
              </a:defRPr>
            </a:lvl8pPr>
            <a:lvl9pPr marL="3886200" indent="-228600" eaLnBrk="0" fontAlgn="base" hangingPunct="0">
              <a:spcBef>
                <a:spcPct val="20000"/>
              </a:spcBef>
              <a:spcAft>
                <a:spcPct val="0"/>
              </a:spcAft>
              <a:buChar char="»"/>
              <a:tabLst>
                <a:tab pos="1314450" algn="dec"/>
                <a:tab pos="2001838" algn="dec"/>
                <a:tab pos="2689225" algn="dec"/>
              </a:tabLst>
              <a:defRPr sz="1000">
                <a:solidFill>
                  <a:schemeClr val="tx1"/>
                </a:solidFill>
                <a:latin typeface="Arial" charset="0"/>
              </a:defRPr>
            </a:lvl9pPr>
          </a:lstStyle>
          <a:p>
            <a:pPr marL="0" lvl="1" algn="ctr" eaLnBrk="1" hangingPunct="1">
              <a:spcBef>
                <a:spcPct val="0"/>
              </a:spcBef>
              <a:buNone/>
            </a:pPr>
            <a:r>
              <a:rPr lang="en-US" altLang="en-US" sz="1800" b="1" u="sng" dirty="0">
                <a:solidFill>
                  <a:schemeClr val="tx1"/>
                </a:solidFill>
                <a:latin typeface="Times New Roman" panose="02020603050405020304" pitchFamily="18" charset="0"/>
                <a:cs typeface="Times New Roman" panose="02020603050405020304" pitchFamily="18" charset="0"/>
              </a:rPr>
              <a:t>Performance</a:t>
            </a:r>
            <a:endParaRPr lang="en-US" altLang="en-US" sz="1400" b="1" u="sng" dirty="0">
              <a:solidFill>
                <a:schemeClr val="tx1"/>
              </a:solidFill>
              <a:latin typeface="Times New Roman" panose="02020603050405020304" pitchFamily="18" charset="0"/>
              <a:cs typeface="Times New Roman" panose="02020603050405020304" pitchFamily="18" charset="0"/>
            </a:endParaRPr>
          </a:p>
          <a:p>
            <a:pPr marL="0" lvl="1" eaLnBrk="1" hangingPunct="1">
              <a:spcBef>
                <a:spcPct val="0"/>
              </a:spcBef>
              <a:buNone/>
            </a:pPr>
            <a:endParaRPr lang="en-US" altLang="en-US" sz="1400" b="1" u="sng" dirty="0">
              <a:solidFill>
                <a:schemeClr val="tx1"/>
              </a:solidFill>
              <a:latin typeface="Times New Roman" panose="02020603050405020304" pitchFamily="18" charset="0"/>
              <a:cs typeface="Times New Roman" panose="02020603050405020304" pitchFamily="18" charset="0"/>
            </a:endParaRPr>
          </a:p>
          <a:p>
            <a:pPr marL="0" lvl="1" eaLnBrk="1" hangingPunct="1">
              <a:spcBef>
                <a:spcPct val="0"/>
              </a:spcBef>
              <a:buNone/>
            </a:pPr>
            <a:r>
              <a:rPr lang="en-US" altLang="en-US" sz="1400" b="1" u="sng" dirty="0">
                <a:solidFill>
                  <a:schemeClr val="tx1"/>
                </a:solidFill>
                <a:latin typeface="Times New Roman" panose="02020603050405020304" pitchFamily="18" charset="0"/>
                <a:cs typeface="Times New Roman" panose="02020603050405020304" pitchFamily="18" charset="0"/>
              </a:rPr>
              <a:t>End-user payoff/expected operational value/new capability: </a:t>
            </a:r>
            <a:r>
              <a:rPr lang="en-US" altLang="en-US" sz="1400" u="sng" dirty="0">
                <a:solidFill>
                  <a:schemeClr val="tx1"/>
                </a:solidFill>
                <a:latin typeface="Times New Roman" panose="02020603050405020304" pitchFamily="18" charset="0"/>
                <a:cs typeface="Times New Roman" panose="02020603050405020304" pitchFamily="18" charset="0"/>
              </a:rPr>
              <a:t>  </a:t>
            </a:r>
          </a:p>
          <a:p>
            <a:pPr lvl="1" eaLnBrk="1" hangingPunct="1">
              <a:spcBef>
                <a:spcPct val="0"/>
              </a:spcBef>
              <a:buFont typeface="Arial" panose="020B0604020202020204" pitchFamily="34" charset="0"/>
              <a:buChar char="•"/>
              <a:defRPr/>
            </a:pPr>
            <a:r>
              <a:rPr lang="en-US" altLang="en-US" sz="1400" dirty="0">
                <a:solidFill>
                  <a:schemeClr val="tx1"/>
                </a:solidFill>
                <a:latin typeface="Times New Roman" panose="02020603050405020304" pitchFamily="18" charset="0"/>
                <a:cs typeface="Times New Roman" panose="02020603050405020304" pitchFamily="18" charset="0"/>
              </a:rPr>
              <a:t>Expected outcomes or benefits that end-users, typically the Warfighter, would gain from employing the proposed technology. </a:t>
            </a:r>
          </a:p>
          <a:p>
            <a:pPr lvl="1" eaLnBrk="1" hangingPunct="1">
              <a:spcBef>
                <a:spcPct val="0"/>
              </a:spcBef>
              <a:buFont typeface="Arial" panose="020B0604020202020204" pitchFamily="34" charset="0"/>
              <a:buChar char="•"/>
              <a:defRPr/>
            </a:pPr>
            <a:endParaRPr lang="en-US" altLang="en-US" sz="1400" dirty="0">
              <a:solidFill>
                <a:schemeClr val="tx1"/>
              </a:solidFill>
              <a:latin typeface="Times New Roman" panose="02020603050405020304" pitchFamily="18" charset="0"/>
              <a:cs typeface="Times New Roman" panose="02020603050405020304" pitchFamily="18" charset="0"/>
            </a:endParaRPr>
          </a:p>
          <a:p>
            <a:pPr marL="0" lvl="1" indent="0" eaLnBrk="1" hangingPunct="1">
              <a:spcBef>
                <a:spcPct val="0"/>
              </a:spcBef>
              <a:buNone/>
              <a:defRPr/>
            </a:pPr>
            <a:r>
              <a:rPr lang="en-US" altLang="en-US" sz="1400" b="1" u="sng" dirty="0">
                <a:solidFill>
                  <a:schemeClr val="tx1"/>
                </a:solidFill>
                <a:latin typeface="Times New Roman" panose="02020603050405020304" pitchFamily="18" charset="0"/>
                <a:cs typeface="Times New Roman" panose="02020603050405020304" pitchFamily="18" charset="0"/>
              </a:rPr>
              <a:t>D</a:t>
            </a:r>
            <a:r>
              <a:rPr lang="en-US" altLang="en-US" sz="1400" b="1" u="sng" dirty="0">
                <a:latin typeface="Times New Roman" panose="02020603050405020304" pitchFamily="18" charset="0"/>
                <a:cs typeface="Times New Roman" panose="02020603050405020304" pitchFamily="18" charset="0"/>
              </a:rPr>
              <a:t>ual-Use (Commercial / Military) applications</a:t>
            </a:r>
            <a:r>
              <a:rPr lang="en-US" altLang="en-US" sz="1400" b="1" u="sng" dirty="0">
                <a:solidFill>
                  <a:schemeClr val="tx1"/>
                </a:solidFill>
                <a:latin typeface="Times New Roman" panose="02020603050405020304" pitchFamily="18" charset="0"/>
                <a:cs typeface="Times New Roman" panose="02020603050405020304" pitchFamily="18" charset="0"/>
              </a:rPr>
              <a:t> for the technology solution:</a:t>
            </a:r>
          </a:p>
          <a:p>
            <a:pPr lvl="1" eaLnBrk="1" hangingPunct="1">
              <a:spcBef>
                <a:spcPct val="0"/>
              </a:spcBef>
              <a:buFont typeface="Arial" panose="020B0604020202020204" pitchFamily="34" charset="0"/>
              <a:buChar char="•"/>
              <a:defRPr/>
            </a:pPr>
            <a:r>
              <a:rPr lang="en-US" altLang="en-US" sz="1400" dirty="0">
                <a:solidFill>
                  <a:schemeClr val="tx1"/>
                </a:solidFill>
                <a:latin typeface="Times New Roman" panose="02020603050405020304" pitchFamily="18" charset="0"/>
                <a:cs typeface="Times New Roman" panose="02020603050405020304" pitchFamily="18" charset="0"/>
              </a:rPr>
              <a:t>Technology’s potential applications beyond the military domain in both commercial and military contexts.</a:t>
            </a:r>
          </a:p>
          <a:p>
            <a:pPr lvl="1" eaLnBrk="1" hangingPunct="1">
              <a:spcBef>
                <a:spcPct val="0"/>
              </a:spcBef>
              <a:buFont typeface="Arial" panose="020B0604020202020204" pitchFamily="34" charset="0"/>
              <a:buChar char="•"/>
              <a:defRPr/>
            </a:pPr>
            <a:endParaRPr lang="en-US" altLang="en-US" sz="1400" dirty="0">
              <a:solidFill>
                <a:schemeClr val="tx1"/>
              </a:solidFill>
              <a:latin typeface="Times New Roman" panose="02020603050405020304" pitchFamily="18" charset="0"/>
              <a:cs typeface="Times New Roman" panose="02020603050405020304" pitchFamily="18" charset="0"/>
            </a:endParaRPr>
          </a:p>
        </p:txBody>
      </p:sp>
      <p:sp>
        <p:nvSpPr>
          <p:cNvPr id="7" name="Rectangle 48">
            <a:extLst>
              <a:ext uri="{FF2B5EF4-FFF2-40B4-BE49-F238E27FC236}">
                <a16:creationId xmlns:a16="http://schemas.microsoft.com/office/drawing/2014/main" id="{066C2FBC-18E8-48F7-9997-93A90E1B953B}"/>
              </a:ext>
            </a:extLst>
          </p:cNvPr>
          <p:cNvSpPr/>
          <p:nvPr/>
        </p:nvSpPr>
        <p:spPr bwMode="auto">
          <a:xfrm>
            <a:off x="521843" y="3779888"/>
            <a:ext cx="5525808" cy="2739211"/>
          </a:xfrm>
          <a:prstGeom prst="rect">
            <a:avLst/>
          </a:prstGeom>
          <a:noFill/>
          <a:ln w="12700">
            <a:noFill/>
            <a:miter lim="800000"/>
            <a:headEnd type="none" w="sm" len="sm"/>
            <a:tailEnd type="none" w="sm" len="sm"/>
          </a:ln>
          <a:effectLst/>
        </p:spPr>
        <p:txBody>
          <a:bodyPr wrap="square">
            <a:spAutoFit/>
          </a:bodyPr>
          <a:lstStyle/>
          <a:p>
            <a:pPr marL="114300" indent="-114300" algn="ctr"/>
            <a:r>
              <a:rPr lang="en-US" altLang="en-US" b="1" u="sng" dirty="0">
                <a:solidFill>
                  <a:schemeClr val="tx1"/>
                </a:solidFill>
                <a:latin typeface="Times New Roman" panose="02020603050405020304" pitchFamily="18" charset="0"/>
                <a:cs typeface="Times New Roman" panose="02020603050405020304" pitchFamily="18" charset="0"/>
              </a:rPr>
              <a:t>Impact and Technical Approach</a:t>
            </a:r>
            <a:endParaRPr lang="en-US" sz="1400" b="1" u="sng" dirty="0">
              <a:latin typeface="Times New Roman" panose="02020603050405020304" pitchFamily="18" charset="0"/>
              <a:cs typeface="Times New Roman" panose="02020603050405020304" pitchFamily="18" charset="0"/>
            </a:endParaRPr>
          </a:p>
          <a:p>
            <a:pPr marL="114300" indent="-114300"/>
            <a:endParaRPr lang="en-US" sz="1400" b="1" u="sng" dirty="0">
              <a:latin typeface="Times New Roman" panose="02020603050405020304" pitchFamily="18" charset="0"/>
              <a:cs typeface="Times New Roman" panose="02020603050405020304" pitchFamily="18" charset="0"/>
            </a:endParaRPr>
          </a:p>
          <a:p>
            <a:pPr marL="114300" indent="-114300"/>
            <a:r>
              <a:rPr lang="en-US" sz="1400" b="1" u="sng" dirty="0">
                <a:latin typeface="Times New Roman" panose="02020603050405020304" pitchFamily="18" charset="0"/>
                <a:cs typeface="Times New Roman" panose="02020603050405020304" pitchFamily="18" charset="0"/>
              </a:rPr>
              <a:t>Technology Readiness Level (TRL):</a:t>
            </a:r>
            <a:r>
              <a:rPr lang="en-US" sz="1400" b="1" dirty="0">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The TRL scale ranges from 1-9</a:t>
            </a:r>
            <a:endParaRPr lang="en-US" sz="1400" b="1" dirty="0">
              <a:latin typeface="Times New Roman" panose="02020603050405020304" pitchFamily="18" charset="0"/>
              <a:cs typeface="Times New Roman" panose="02020603050405020304" pitchFamily="18" charset="0"/>
            </a:endParaRPr>
          </a:p>
          <a:p>
            <a:pPr marL="114300" indent="-114300"/>
            <a:r>
              <a:rPr lang="en-US" sz="1400" b="1" u="sng" dirty="0">
                <a:latin typeface="Times New Roman" panose="02020603050405020304" pitchFamily="18" charset="0"/>
                <a:cs typeface="Times New Roman" panose="02020603050405020304" pitchFamily="18" charset="0"/>
              </a:rPr>
              <a:t>Manufacturing Readiness Level (MRL):</a:t>
            </a:r>
            <a:r>
              <a:rPr lang="en-US" sz="1400" b="1" dirty="0">
                <a:latin typeface="Times New Roman" panose="02020603050405020304" pitchFamily="18" charset="0"/>
                <a:cs typeface="Times New Roman" panose="02020603050405020304" pitchFamily="18" charset="0"/>
              </a:rPr>
              <a:t> </a:t>
            </a:r>
            <a:r>
              <a:rPr lang="en-US" sz="1200" b="1" dirty="0">
                <a:latin typeface="Times New Roman" panose="02020603050405020304" pitchFamily="18" charset="0"/>
                <a:cs typeface="Times New Roman" panose="02020603050405020304" pitchFamily="18" charset="0"/>
              </a:rPr>
              <a:t>The MRL scale ranges from 1-10</a:t>
            </a:r>
            <a:endParaRPr lang="en-US" sz="1400" dirty="0">
              <a:latin typeface="Times New Roman" panose="02020603050405020304" pitchFamily="18" charset="0"/>
              <a:cs typeface="Times New Roman" panose="02020603050405020304" pitchFamily="18" charset="0"/>
            </a:endParaRPr>
          </a:p>
          <a:p>
            <a:pPr marL="171450" indent="-171450">
              <a:buFont typeface="Arial" panose="020B0604020202020204" pitchFamily="34" charset="0"/>
              <a:buChar char="•"/>
            </a:pPr>
            <a:endParaRPr lang="en-US" sz="1400" dirty="0">
              <a:latin typeface="Times New Roman" panose="02020603050405020304" pitchFamily="18" charset="0"/>
              <a:cs typeface="Times New Roman" panose="02020603050405020304" pitchFamily="18" charset="0"/>
            </a:endParaRPr>
          </a:p>
          <a:p>
            <a:pPr marL="114300" indent="-114300"/>
            <a:r>
              <a:rPr lang="en-US" sz="1400" b="1" u="sng" dirty="0">
                <a:latin typeface="Times New Roman" panose="02020603050405020304" pitchFamily="18" charset="0"/>
                <a:cs typeface="Times New Roman" panose="02020603050405020304" pitchFamily="18" charset="0"/>
              </a:rPr>
              <a:t>What is the Impact of your Solution?</a:t>
            </a:r>
          </a:p>
          <a:p>
            <a:pPr marL="171450" indent="-171450">
              <a:buFont typeface="Arial" panose="020B0604020202020204" pitchFamily="34" charset="0"/>
              <a:buChar char="•"/>
            </a:pPr>
            <a:r>
              <a:rPr lang="en-US" sz="1400" dirty="0">
                <a:latin typeface="Times New Roman" panose="02020603050405020304" pitchFamily="18" charset="0"/>
                <a:cs typeface="Times New Roman" panose="02020603050405020304" pitchFamily="18" charset="0"/>
              </a:rPr>
              <a:t>The potential impact of the proposed technology on addressing the identified problem.</a:t>
            </a:r>
          </a:p>
          <a:p>
            <a:pPr marL="171450" indent="-171450">
              <a:buFont typeface="Arial" panose="020B0604020202020204" pitchFamily="34" charset="0"/>
              <a:buChar char="•"/>
            </a:pPr>
            <a:endParaRPr lang="en-US" sz="1400" dirty="0">
              <a:latin typeface="Times New Roman" panose="02020603050405020304" pitchFamily="18" charset="0"/>
              <a:cs typeface="Times New Roman" panose="02020603050405020304" pitchFamily="18" charset="0"/>
            </a:endParaRPr>
          </a:p>
          <a:p>
            <a:r>
              <a:rPr lang="en-US" sz="1400" b="1" u="sng" dirty="0">
                <a:latin typeface="Times New Roman" panose="02020603050405020304" pitchFamily="18" charset="0"/>
                <a:cs typeface="Times New Roman" panose="02020603050405020304" pitchFamily="18" charset="0"/>
              </a:rPr>
              <a:t>What is the Technical Approach?</a:t>
            </a:r>
            <a:endParaRPr lang="en-US" sz="1400" dirty="0">
              <a:latin typeface="Times New Roman" panose="02020603050405020304" pitchFamily="18" charset="0"/>
              <a:cs typeface="Times New Roman" panose="02020603050405020304" pitchFamily="18" charset="0"/>
            </a:endParaRPr>
          </a:p>
          <a:p>
            <a:pPr marL="171450" indent="-171450">
              <a:buFontTx/>
              <a:buChar char="•"/>
            </a:pPr>
            <a:r>
              <a:rPr lang="en-US" sz="1400" dirty="0">
                <a:latin typeface="Times New Roman" panose="02020603050405020304" pitchFamily="18" charset="0"/>
                <a:cs typeface="Times New Roman" panose="02020603050405020304" pitchFamily="18" charset="0"/>
              </a:rPr>
              <a:t>Methodology employed in developing the technology.</a:t>
            </a:r>
          </a:p>
          <a:p>
            <a:pPr marL="171450" indent="-171450">
              <a:buFontTx/>
              <a:buChar char="•"/>
            </a:pPr>
            <a:endParaRPr lang="en-US" sz="1400" dirty="0">
              <a:latin typeface="Times New Roman" panose="02020603050405020304" pitchFamily="18" charset="0"/>
              <a:cs typeface="Times New Roman" panose="02020603050405020304" pitchFamily="18" charset="0"/>
            </a:endParaRPr>
          </a:p>
        </p:txBody>
      </p:sp>
      <p:cxnSp>
        <p:nvCxnSpPr>
          <p:cNvPr id="9" name="Straight Connector 8">
            <a:extLst>
              <a:ext uri="{FF2B5EF4-FFF2-40B4-BE49-F238E27FC236}">
                <a16:creationId xmlns:a16="http://schemas.microsoft.com/office/drawing/2014/main" id="{2E5B6199-BA5B-45B9-9B7F-1ED4256E6221}"/>
              </a:ext>
            </a:extLst>
          </p:cNvPr>
          <p:cNvCxnSpPr>
            <a:cxnSpLocks/>
          </p:cNvCxnSpPr>
          <p:nvPr/>
        </p:nvCxnSpPr>
        <p:spPr>
          <a:xfrm>
            <a:off x="6083609" y="1385396"/>
            <a:ext cx="0" cy="5133703"/>
          </a:xfrm>
          <a:prstGeom prst="line">
            <a:avLst/>
          </a:prstGeom>
          <a:ln>
            <a:solidFill>
              <a:srgbClr val="1A3E6E"/>
            </a:solidFill>
          </a:ln>
        </p:spPr>
        <p:style>
          <a:lnRef idx="3">
            <a:schemeClr val="accent1"/>
          </a:lnRef>
          <a:fillRef idx="0">
            <a:schemeClr val="accent1"/>
          </a:fillRef>
          <a:effectRef idx="2">
            <a:schemeClr val="accent1"/>
          </a:effectRef>
          <a:fontRef idx="minor">
            <a:schemeClr val="tx1"/>
          </a:fontRef>
        </p:style>
      </p:cxnSp>
      <p:cxnSp>
        <p:nvCxnSpPr>
          <p:cNvPr id="12" name="Straight Connector 11">
            <a:extLst>
              <a:ext uri="{FF2B5EF4-FFF2-40B4-BE49-F238E27FC236}">
                <a16:creationId xmlns:a16="http://schemas.microsoft.com/office/drawing/2014/main" id="{0E50FA99-C7D9-44CE-B9EC-1F617F9CA998}"/>
              </a:ext>
            </a:extLst>
          </p:cNvPr>
          <p:cNvCxnSpPr>
            <a:cxnSpLocks/>
          </p:cNvCxnSpPr>
          <p:nvPr/>
        </p:nvCxnSpPr>
        <p:spPr>
          <a:xfrm flipH="1">
            <a:off x="358848" y="3671397"/>
            <a:ext cx="11521440" cy="0"/>
          </a:xfrm>
          <a:prstGeom prst="line">
            <a:avLst/>
          </a:prstGeom>
          <a:ln>
            <a:solidFill>
              <a:srgbClr val="1A3E6E"/>
            </a:solidFill>
          </a:ln>
        </p:spPr>
        <p:style>
          <a:lnRef idx="3">
            <a:schemeClr val="accent1"/>
          </a:lnRef>
          <a:fillRef idx="0">
            <a:schemeClr val="accent1"/>
          </a:fillRef>
          <a:effectRef idx="2">
            <a:schemeClr val="accent1"/>
          </a:effectRef>
          <a:fontRef idx="minor">
            <a:schemeClr val="tx1"/>
          </a:fontRef>
        </p:style>
      </p:cxnSp>
      <p:cxnSp>
        <p:nvCxnSpPr>
          <p:cNvPr id="15" name="Straight Connector 14">
            <a:extLst>
              <a:ext uri="{FF2B5EF4-FFF2-40B4-BE49-F238E27FC236}">
                <a16:creationId xmlns:a16="http://schemas.microsoft.com/office/drawing/2014/main" id="{BEF2CCAB-06F1-47B1-95E3-3DCF5E977CF0}"/>
              </a:ext>
            </a:extLst>
          </p:cNvPr>
          <p:cNvCxnSpPr>
            <a:cxnSpLocks/>
          </p:cNvCxnSpPr>
          <p:nvPr/>
        </p:nvCxnSpPr>
        <p:spPr>
          <a:xfrm flipH="1">
            <a:off x="322889" y="1385396"/>
            <a:ext cx="11521440" cy="0"/>
          </a:xfrm>
          <a:prstGeom prst="line">
            <a:avLst/>
          </a:prstGeom>
          <a:ln>
            <a:solidFill>
              <a:srgbClr val="1A3E6E"/>
            </a:solidFill>
          </a:ln>
        </p:spPr>
        <p:style>
          <a:lnRef idx="3">
            <a:schemeClr val="accent1"/>
          </a:lnRef>
          <a:fillRef idx="0">
            <a:schemeClr val="accent1"/>
          </a:fillRef>
          <a:effectRef idx="2">
            <a:schemeClr val="accent1"/>
          </a:effectRef>
          <a:fontRef idx="minor">
            <a:schemeClr val="tx1"/>
          </a:fontRef>
        </p:style>
      </p:cxnSp>
      <p:cxnSp>
        <p:nvCxnSpPr>
          <p:cNvPr id="17" name="Straight Connector 16">
            <a:extLst>
              <a:ext uri="{FF2B5EF4-FFF2-40B4-BE49-F238E27FC236}">
                <a16:creationId xmlns:a16="http://schemas.microsoft.com/office/drawing/2014/main" id="{521D89F7-5B62-4848-9435-4DE47FCF0370}"/>
              </a:ext>
            </a:extLst>
          </p:cNvPr>
          <p:cNvCxnSpPr>
            <a:cxnSpLocks/>
          </p:cNvCxnSpPr>
          <p:nvPr/>
        </p:nvCxnSpPr>
        <p:spPr>
          <a:xfrm flipH="1">
            <a:off x="358848" y="1320081"/>
            <a:ext cx="11485481" cy="0"/>
          </a:xfrm>
          <a:prstGeom prst="line">
            <a:avLst/>
          </a:prstGeom>
          <a:ln w="19050">
            <a:solidFill>
              <a:srgbClr val="D02127"/>
            </a:solidFill>
          </a:ln>
        </p:spPr>
        <p:style>
          <a:lnRef idx="3">
            <a:schemeClr val="accent1"/>
          </a:lnRef>
          <a:fillRef idx="0">
            <a:schemeClr val="accent1"/>
          </a:fillRef>
          <a:effectRef idx="2">
            <a:schemeClr val="accent1"/>
          </a:effectRef>
          <a:fontRef idx="minor">
            <a:schemeClr val="tx1"/>
          </a:fontRef>
        </p:style>
      </p:cxnSp>
      <p:pic>
        <p:nvPicPr>
          <p:cNvPr id="18" name="Picture 17">
            <a:extLst>
              <a:ext uri="{FF2B5EF4-FFF2-40B4-BE49-F238E27FC236}">
                <a16:creationId xmlns:a16="http://schemas.microsoft.com/office/drawing/2014/main" id="{EEBAA119-516F-4DA7-A356-DEE1BA2A92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843" y="458790"/>
            <a:ext cx="1550535" cy="807403"/>
          </a:xfrm>
          <a:prstGeom prst="rect">
            <a:avLst/>
          </a:prstGeom>
        </p:spPr>
      </p:pic>
      <p:sp>
        <p:nvSpPr>
          <p:cNvPr id="20" name="Title 17">
            <a:extLst>
              <a:ext uri="{FF2B5EF4-FFF2-40B4-BE49-F238E27FC236}">
                <a16:creationId xmlns:a16="http://schemas.microsoft.com/office/drawing/2014/main" id="{EE25703B-0D76-4EDB-9A80-AFE35C9B494C}"/>
              </a:ext>
            </a:extLst>
          </p:cNvPr>
          <p:cNvSpPr txBox="1">
            <a:spLocks/>
          </p:cNvSpPr>
          <p:nvPr/>
        </p:nvSpPr>
        <p:spPr>
          <a:xfrm>
            <a:off x="3636814" y="313409"/>
            <a:ext cx="4918367" cy="1028701"/>
          </a:xfrm>
          <a:prstGeom prst="rect">
            <a:avLst/>
          </a:prstGeom>
        </p:spPr>
        <p:txBody>
          <a:bodyPr vert="horz" lIns="91440" tIns="45720" rIns="91440" bIns="45720" rtlCol="0" anchor="ctr" anchorCtr="0">
            <a:normAutofit/>
          </a:bodyPr>
          <a:lstStyle>
            <a:lvl1pPr algn="ctr" defTabSz="914408" rtl="0" eaLnBrk="1" latinLnBrk="0" hangingPunct="1">
              <a:lnSpc>
                <a:spcPct val="90000"/>
              </a:lnSpc>
              <a:spcBef>
                <a:spcPct val="0"/>
              </a:spcBef>
              <a:buNone/>
              <a:defRPr sz="6000" kern="1200">
                <a:solidFill>
                  <a:schemeClr val="tx1"/>
                </a:solidFill>
                <a:latin typeface="+mj-lt"/>
                <a:ea typeface="+mj-ea"/>
                <a:cs typeface="+mj-cs"/>
              </a:defRPr>
            </a:lvl1pPr>
          </a:lstStyle>
          <a:p>
            <a:r>
              <a:rPr lang="en-US" sz="2800" dirty="0">
                <a:latin typeface="Times New Roman" panose="02020603050405020304" pitchFamily="18" charset="0"/>
                <a:cs typeface="Times New Roman" panose="02020603050405020304" pitchFamily="18" charset="0"/>
              </a:rPr>
              <a:t>SCOUT CARD:</a:t>
            </a:r>
          </a:p>
          <a:p>
            <a:r>
              <a:rPr lang="en-US" sz="2800" b="1" dirty="0">
                <a:latin typeface="Times New Roman" panose="02020603050405020304" pitchFamily="18" charset="0"/>
                <a:cs typeface="Times New Roman" panose="02020603050405020304" pitchFamily="18" charset="0"/>
              </a:rPr>
              <a:t>Capability Name</a:t>
            </a:r>
          </a:p>
        </p:txBody>
      </p:sp>
      <p:sp>
        <p:nvSpPr>
          <p:cNvPr id="21" name="Rectangle 20">
            <a:extLst>
              <a:ext uri="{FF2B5EF4-FFF2-40B4-BE49-F238E27FC236}">
                <a16:creationId xmlns:a16="http://schemas.microsoft.com/office/drawing/2014/main" id="{A87A475C-C9B5-43AF-ACB0-90C455D9579F}"/>
              </a:ext>
            </a:extLst>
          </p:cNvPr>
          <p:cNvSpPr>
            <a:spLocks/>
          </p:cNvSpPr>
          <p:nvPr/>
        </p:nvSpPr>
        <p:spPr>
          <a:xfrm>
            <a:off x="7931986" y="406792"/>
            <a:ext cx="1758770" cy="732123"/>
          </a:xfrm>
          <a:prstGeom prst="rect">
            <a:avLst/>
          </a:prstGeom>
        </p:spPr>
        <p:txBody>
          <a:bodyPr wrap="square">
            <a:spAutoFit/>
          </a:bodyPr>
          <a:lstStyle/>
          <a:p>
            <a:pPr marL="0" lvl="1" algn="ctr">
              <a:lnSpc>
                <a:spcPct val="85000"/>
              </a:lnSpc>
              <a:spcBef>
                <a:spcPts val="301"/>
              </a:spcBef>
              <a:defRPr/>
            </a:pPr>
            <a:r>
              <a:rPr lang="en-US" altLang="en-US" sz="1000" b="1" dirty="0">
                <a:latin typeface="Times New Roman" panose="02020603050405020304" pitchFamily="18" charset="0"/>
                <a:cs typeface="Times New Roman" panose="02020603050405020304" pitchFamily="18" charset="0"/>
              </a:rPr>
              <a:t>Company Logo</a:t>
            </a:r>
          </a:p>
          <a:p>
            <a:pPr marL="0" lvl="1">
              <a:lnSpc>
                <a:spcPct val="85000"/>
              </a:lnSpc>
              <a:spcBef>
                <a:spcPts val="301"/>
              </a:spcBef>
              <a:defRPr/>
            </a:pPr>
            <a:endParaRPr lang="en-US" altLang="en-US" sz="1000" b="1" dirty="0">
              <a:latin typeface="Times New Roman" panose="02020603050405020304" pitchFamily="18" charset="0"/>
              <a:cs typeface="Times New Roman" panose="02020603050405020304" pitchFamily="18" charset="0"/>
            </a:endParaRPr>
          </a:p>
          <a:p>
            <a:pPr marL="0" lvl="1">
              <a:lnSpc>
                <a:spcPct val="85000"/>
              </a:lnSpc>
              <a:spcBef>
                <a:spcPts val="301"/>
              </a:spcBef>
              <a:defRPr/>
            </a:pPr>
            <a:endParaRPr lang="en-US" altLang="en-US" sz="1000" b="1" dirty="0">
              <a:latin typeface="Times New Roman" panose="02020603050405020304" pitchFamily="18" charset="0"/>
              <a:cs typeface="Times New Roman" panose="02020603050405020304" pitchFamily="18" charset="0"/>
            </a:endParaRPr>
          </a:p>
          <a:p>
            <a:pPr marL="0" lvl="1">
              <a:lnSpc>
                <a:spcPct val="85000"/>
              </a:lnSpc>
              <a:spcBef>
                <a:spcPts val="301"/>
              </a:spcBef>
              <a:defRPr/>
            </a:pPr>
            <a:endParaRPr lang="en-US" altLang="en-US" sz="1000" b="1" dirty="0">
              <a:latin typeface="Times New Roman" panose="02020603050405020304" pitchFamily="18" charset="0"/>
              <a:cs typeface="Times New Roman" panose="02020603050405020304" pitchFamily="18" charset="0"/>
            </a:endParaRPr>
          </a:p>
        </p:txBody>
      </p:sp>
      <p:sp>
        <p:nvSpPr>
          <p:cNvPr id="22" name="Rectangle 21">
            <a:extLst>
              <a:ext uri="{FF2B5EF4-FFF2-40B4-BE49-F238E27FC236}">
                <a16:creationId xmlns:a16="http://schemas.microsoft.com/office/drawing/2014/main" id="{D77FD44A-0678-4859-B210-47DBCCA94A85}"/>
              </a:ext>
            </a:extLst>
          </p:cNvPr>
          <p:cNvSpPr>
            <a:spLocks/>
          </p:cNvSpPr>
          <p:nvPr/>
        </p:nvSpPr>
        <p:spPr>
          <a:xfrm>
            <a:off x="9822731" y="406792"/>
            <a:ext cx="1991805" cy="901401"/>
          </a:xfrm>
          <a:prstGeom prst="rect">
            <a:avLst/>
          </a:prstGeom>
        </p:spPr>
        <p:txBody>
          <a:bodyPr wrap="square">
            <a:spAutoFit/>
          </a:bodyPr>
          <a:lstStyle/>
          <a:p>
            <a:pPr marL="0" lvl="1" algn="ctr">
              <a:lnSpc>
                <a:spcPct val="85000"/>
              </a:lnSpc>
              <a:spcBef>
                <a:spcPts val="301"/>
              </a:spcBef>
              <a:defRPr/>
            </a:pPr>
            <a:r>
              <a:rPr lang="en-US" altLang="en-US" sz="1000" b="1" dirty="0">
                <a:latin typeface="Times New Roman" panose="02020603050405020304" pitchFamily="18" charset="0"/>
                <a:cs typeface="Times New Roman" panose="02020603050405020304" pitchFamily="18" charset="0"/>
              </a:rPr>
              <a:t>Name of Company</a:t>
            </a:r>
          </a:p>
          <a:p>
            <a:pPr marL="0" lvl="1" algn="ctr">
              <a:lnSpc>
                <a:spcPct val="85000"/>
              </a:lnSpc>
              <a:spcBef>
                <a:spcPts val="301"/>
              </a:spcBef>
              <a:defRPr/>
            </a:pPr>
            <a:r>
              <a:rPr lang="en-US" altLang="en-US" sz="1000" b="1" dirty="0">
                <a:latin typeface="Times New Roman" panose="02020603050405020304" pitchFamily="18" charset="0"/>
                <a:cs typeface="Times New Roman" panose="02020603050405020304" pitchFamily="18" charset="0"/>
              </a:rPr>
              <a:t>POC: name/phone/email</a:t>
            </a:r>
          </a:p>
          <a:p>
            <a:pPr marL="0" lvl="1">
              <a:lnSpc>
                <a:spcPct val="85000"/>
              </a:lnSpc>
              <a:spcBef>
                <a:spcPts val="301"/>
              </a:spcBef>
              <a:defRPr/>
            </a:pPr>
            <a:endParaRPr lang="en-US" altLang="en-US" sz="1000" b="1" dirty="0">
              <a:latin typeface="Times New Roman" panose="02020603050405020304" pitchFamily="18" charset="0"/>
              <a:cs typeface="Times New Roman" panose="02020603050405020304" pitchFamily="18" charset="0"/>
            </a:endParaRPr>
          </a:p>
          <a:p>
            <a:pPr marL="0" lvl="1">
              <a:lnSpc>
                <a:spcPct val="85000"/>
              </a:lnSpc>
              <a:spcBef>
                <a:spcPts val="301"/>
              </a:spcBef>
              <a:defRPr/>
            </a:pPr>
            <a:endParaRPr lang="en-US" altLang="en-US" sz="1000" b="1" dirty="0">
              <a:latin typeface="Times New Roman" panose="02020603050405020304" pitchFamily="18" charset="0"/>
              <a:cs typeface="Times New Roman" panose="02020603050405020304" pitchFamily="18" charset="0"/>
            </a:endParaRPr>
          </a:p>
          <a:p>
            <a:pPr marL="0" lvl="1">
              <a:lnSpc>
                <a:spcPct val="85000"/>
              </a:lnSpc>
              <a:spcBef>
                <a:spcPts val="301"/>
              </a:spcBef>
              <a:defRPr/>
            </a:pPr>
            <a:endParaRPr lang="en-US" altLang="en-US" sz="1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2950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1743D-3927-4BF1-A9A3-BFB17500758E}"/>
              </a:ext>
            </a:extLst>
          </p:cNvPr>
          <p:cNvSpPr>
            <a:spLocks noGrp="1"/>
          </p:cNvSpPr>
          <p:nvPr>
            <p:ph type="title"/>
          </p:nvPr>
        </p:nvSpPr>
        <p:spPr/>
        <p:txBody>
          <a:bodyPr/>
          <a:lstStyle/>
          <a:p>
            <a:pPr algn="ctr"/>
            <a:r>
              <a:rPr lang="en-US" b="1" dirty="0"/>
              <a:t>Problem</a:t>
            </a:r>
          </a:p>
        </p:txBody>
      </p:sp>
      <p:sp>
        <p:nvSpPr>
          <p:cNvPr id="4" name="Content Placeholder 3">
            <a:extLst>
              <a:ext uri="{FF2B5EF4-FFF2-40B4-BE49-F238E27FC236}">
                <a16:creationId xmlns:a16="http://schemas.microsoft.com/office/drawing/2014/main" id="{9736981D-B3A2-4E5B-99EA-D52E013DA5CF}"/>
              </a:ext>
            </a:extLst>
          </p:cNvPr>
          <p:cNvSpPr txBox="1">
            <a:spLocks noGrp="1"/>
          </p:cNvSpPr>
          <p:nvPr>
            <p:ph idx="1"/>
          </p:nvPr>
        </p:nvSpPr>
        <p:spPr>
          <a:xfrm>
            <a:off x="838200" y="1555659"/>
            <a:ext cx="10515600" cy="4351338"/>
          </a:xfrm>
          <a:prstGeom prst="rect">
            <a:avLst/>
          </a:prstGeom>
          <a:noFill/>
        </p:spPr>
        <p:txBody>
          <a:bodyPr wrap="square">
            <a:spAutoFit/>
          </a:bodyPr>
          <a:lstStyle/>
          <a:p>
            <a:r>
              <a:rPr lang="en-US" sz="1800" b="1" dirty="0">
                <a:solidFill>
                  <a:srgbClr val="000000"/>
                </a:solidFill>
              </a:rPr>
              <a:t>Technology name, picture, and brief description:</a:t>
            </a:r>
            <a:r>
              <a:rPr lang="en-US" sz="1800" dirty="0">
                <a:solidFill>
                  <a:srgbClr val="000000"/>
                </a:solidFill>
              </a:rPr>
              <a:t> This section of the DEFTECH TIDE Tech Scouting Quad Chart provides a concise overview of the evaluated technology. It includes the name of the technology, a representative picture, and a brief description that highlights its key features and functionalities.</a:t>
            </a:r>
          </a:p>
          <a:p>
            <a:r>
              <a:rPr lang="en-US" sz="1800" b="1" dirty="0">
                <a:solidFill>
                  <a:srgbClr val="000000"/>
                </a:solidFill>
              </a:rPr>
              <a:t>What Warfighter problem do you solve?</a:t>
            </a:r>
            <a:r>
              <a:rPr lang="en-US" sz="1800" dirty="0">
                <a:solidFill>
                  <a:srgbClr val="000000"/>
                </a:solidFill>
              </a:rPr>
              <a:t> This section focuses on identifying the specific problem or challenge faced by the Warfighter (military personnel or units). It outlines the context in which the technology is intended to be deployed and how it addresses a particular issue. The problem statement should clearly define the gap or need that the technology aims to fill, ensuring that it aligns with the requirements and objectives of the Warfighter. </a:t>
            </a:r>
          </a:p>
        </p:txBody>
      </p:sp>
      <p:pic>
        <p:nvPicPr>
          <p:cNvPr id="6" name="Picture 5">
            <a:extLst>
              <a:ext uri="{FF2B5EF4-FFF2-40B4-BE49-F238E27FC236}">
                <a16:creationId xmlns:a16="http://schemas.microsoft.com/office/drawing/2014/main" id="{BEA136BF-CB7A-48B6-87E1-55C34C6D32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0551" y="464900"/>
            <a:ext cx="1550535" cy="807403"/>
          </a:xfrm>
          <a:prstGeom prst="rect">
            <a:avLst/>
          </a:prstGeom>
        </p:spPr>
      </p:pic>
    </p:spTree>
    <p:extLst>
      <p:ext uri="{BB962C8B-B14F-4D97-AF65-F5344CB8AC3E}">
        <p14:creationId xmlns:p14="http://schemas.microsoft.com/office/powerpoint/2010/main" val="3663182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69A2B-BC5A-4845-9FA9-4E1A4CB67AFE}"/>
              </a:ext>
            </a:extLst>
          </p:cNvPr>
          <p:cNvSpPr>
            <a:spLocks noGrp="1"/>
          </p:cNvSpPr>
          <p:nvPr>
            <p:ph type="title"/>
          </p:nvPr>
        </p:nvSpPr>
        <p:spPr/>
        <p:txBody>
          <a:bodyPr/>
          <a:lstStyle/>
          <a:p>
            <a:pPr algn="ctr"/>
            <a:r>
              <a:rPr lang="en-US" b="1" dirty="0"/>
              <a:t>Solution Specifics</a:t>
            </a:r>
            <a:endParaRPr lang="en-US" dirty="0"/>
          </a:p>
        </p:txBody>
      </p:sp>
      <p:sp>
        <p:nvSpPr>
          <p:cNvPr id="3" name="Content Placeholder 2">
            <a:extLst>
              <a:ext uri="{FF2B5EF4-FFF2-40B4-BE49-F238E27FC236}">
                <a16:creationId xmlns:a16="http://schemas.microsoft.com/office/drawing/2014/main" id="{A4ECDC75-723A-4AF4-B262-9F9154C5D3CF}"/>
              </a:ext>
            </a:extLst>
          </p:cNvPr>
          <p:cNvSpPr>
            <a:spLocks noGrp="1"/>
          </p:cNvSpPr>
          <p:nvPr>
            <p:ph idx="1"/>
          </p:nvPr>
        </p:nvSpPr>
        <p:spPr>
          <a:xfrm>
            <a:off x="838200" y="1524000"/>
            <a:ext cx="10515600" cy="4652963"/>
          </a:xfrm>
        </p:spPr>
        <p:txBody>
          <a:bodyPr>
            <a:normAutofit fontScale="70000" lnSpcReduction="20000"/>
          </a:bodyPr>
          <a:lstStyle/>
          <a:p>
            <a:r>
              <a:rPr lang="en-US" sz="2800" b="1" dirty="0">
                <a:solidFill>
                  <a:srgbClr val="000000"/>
                </a:solidFill>
              </a:rPr>
              <a:t>How do you solve the problem?</a:t>
            </a:r>
            <a:r>
              <a:rPr lang="en-US" sz="2800" dirty="0">
                <a:solidFill>
                  <a:srgbClr val="000000"/>
                </a:solidFill>
              </a:rPr>
              <a:t> This section delves into the details of how the technology proposed in the quad chart addresses the identified problem. It describes the specific capabilities, features, or functionalities that make the technology a viable solution. It should highlight the technology's unique selling points or advantages and explain how it directly addresses the problem statement outlined in the previous section. </a:t>
            </a:r>
          </a:p>
          <a:p>
            <a:r>
              <a:rPr lang="en-US" sz="2800" dirty="0">
                <a:solidFill>
                  <a:srgbClr val="000000"/>
                </a:solidFill>
              </a:rPr>
              <a:t>This section may also touch upon any key components, algorithms, methodologies, or approaches the technology employs to deliver its intended solution. </a:t>
            </a:r>
          </a:p>
          <a:p>
            <a:r>
              <a:rPr lang="en-US" sz="2800" b="1" dirty="0">
                <a:solidFill>
                  <a:srgbClr val="000000"/>
                </a:solidFill>
              </a:rPr>
              <a:t>Why you, what makes you different from the competition? </a:t>
            </a:r>
          </a:p>
          <a:p>
            <a:r>
              <a:rPr lang="en-US" sz="2800" b="1" dirty="0">
                <a:solidFill>
                  <a:srgbClr val="000000"/>
                </a:solidFill>
              </a:rPr>
              <a:t>Unique Selling Proposition (USP)</a:t>
            </a:r>
          </a:p>
          <a:p>
            <a:r>
              <a:rPr lang="en-US" sz="2800" dirty="0">
                <a:solidFill>
                  <a:srgbClr val="000000"/>
                </a:solidFill>
              </a:rPr>
              <a:t>A unique selling proposition, or USP, is a tool salespeople use to communicate the key factors that separate your product from the competition. An effective USP communicates your brand's values and differentiates what your company offers through what you stand for and how this benefits your customers.</a:t>
            </a:r>
            <a:br>
              <a:rPr lang="en-US" sz="2800" dirty="0">
                <a:solidFill>
                  <a:srgbClr val="000000"/>
                </a:solidFill>
              </a:rPr>
            </a:br>
            <a:br>
              <a:rPr lang="en-US" sz="2800" dirty="0">
                <a:solidFill>
                  <a:srgbClr val="000000"/>
                </a:solidFill>
              </a:rPr>
            </a:br>
            <a:r>
              <a:rPr lang="en-US" sz="2800" dirty="0">
                <a:solidFill>
                  <a:srgbClr val="000000"/>
                </a:solidFill>
              </a:rPr>
              <a:t>An effective USP communicates your brand’s values and differentiates what your company offers through what you stand for and how this benefits your customers. It’s used in the early stages of the sales process, and the guiding question for creating it is asking yourself, “What does my business offer that’s different from the competition?”</a:t>
            </a:r>
          </a:p>
        </p:txBody>
      </p:sp>
      <p:pic>
        <p:nvPicPr>
          <p:cNvPr id="4" name="Picture 3">
            <a:extLst>
              <a:ext uri="{FF2B5EF4-FFF2-40B4-BE49-F238E27FC236}">
                <a16:creationId xmlns:a16="http://schemas.microsoft.com/office/drawing/2014/main" id="{4AC8C08A-F254-4480-9945-7850633DCA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843" y="458790"/>
            <a:ext cx="1550535" cy="807403"/>
          </a:xfrm>
          <a:prstGeom prst="rect">
            <a:avLst/>
          </a:prstGeom>
        </p:spPr>
      </p:pic>
    </p:spTree>
    <p:extLst>
      <p:ext uri="{BB962C8B-B14F-4D97-AF65-F5344CB8AC3E}">
        <p14:creationId xmlns:p14="http://schemas.microsoft.com/office/powerpoint/2010/main" val="522598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D72D6-3064-4028-9740-BAC905C14EF3}"/>
              </a:ext>
            </a:extLst>
          </p:cNvPr>
          <p:cNvSpPr>
            <a:spLocks noGrp="1"/>
          </p:cNvSpPr>
          <p:nvPr>
            <p:ph type="title"/>
          </p:nvPr>
        </p:nvSpPr>
        <p:spPr/>
        <p:txBody>
          <a:bodyPr/>
          <a:lstStyle/>
          <a:p>
            <a:pPr algn="ctr"/>
            <a:r>
              <a:rPr lang="en-US" sz="4400" b="1" dirty="0"/>
              <a:t>Impact and Technical Approach</a:t>
            </a:r>
            <a:endParaRPr lang="en-US" dirty="0"/>
          </a:p>
        </p:txBody>
      </p:sp>
      <p:sp>
        <p:nvSpPr>
          <p:cNvPr id="4" name="Content Placeholder 2">
            <a:extLst>
              <a:ext uri="{FF2B5EF4-FFF2-40B4-BE49-F238E27FC236}">
                <a16:creationId xmlns:a16="http://schemas.microsoft.com/office/drawing/2014/main" id="{055104F1-FCCA-409E-8A9F-7F3CDAE786BF}"/>
              </a:ext>
            </a:extLst>
          </p:cNvPr>
          <p:cNvSpPr>
            <a:spLocks noGrp="1"/>
          </p:cNvSpPr>
          <p:nvPr>
            <p:ph idx="1"/>
          </p:nvPr>
        </p:nvSpPr>
        <p:spPr>
          <a:xfrm>
            <a:off x="838200" y="1428206"/>
            <a:ext cx="10515600" cy="4748757"/>
          </a:xfrm>
        </p:spPr>
        <p:txBody>
          <a:bodyPr>
            <a:normAutofit fontScale="70000" lnSpcReduction="20000"/>
          </a:bodyPr>
          <a:lstStyle/>
          <a:p>
            <a:r>
              <a:rPr lang="en-US" b="1" dirty="0">
                <a:solidFill>
                  <a:srgbClr val="000000"/>
                </a:solidFill>
              </a:rPr>
              <a:t>Technology Readiness Level (TRL):</a:t>
            </a:r>
            <a:r>
              <a:rPr lang="en-US" dirty="0">
                <a:solidFill>
                  <a:srgbClr val="000000"/>
                </a:solidFill>
              </a:rPr>
              <a:t> This section uses the Technology Readiness Level scale to assess the technology’s maturity level. The TRL scale ranges from 1 to 9, with 1 indicating basic principles observed and 9 representing a fully operational technology deployed and proven in its intended environment. The TRL assigned to the technology indicates the level of technological development and readiness for deployment. It helps evaluate the feasibility and potential risks of implementing the technology within the desired context.</a:t>
            </a:r>
          </a:p>
          <a:p>
            <a:r>
              <a:rPr lang="en-US" b="1" dirty="0">
                <a:solidFill>
                  <a:srgbClr val="000000"/>
                </a:solidFill>
              </a:rPr>
              <a:t>What is the Impact of your Solution?</a:t>
            </a:r>
            <a:r>
              <a:rPr lang="en-US" dirty="0">
                <a:solidFill>
                  <a:srgbClr val="000000"/>
                </a:solidFill>
              </a:rPr>
              <a:t> This subsection examines the potential impact of the proposed technology on addressing the identified problem. It explores the benefits and advantages that can be derived from successfully implementing the technology. The impact could include improvements in efficiency, effectiveness, cost reduction, enhanced capabilities, reduced risks, or any other positive outcomes that can be attributed to the technology. It also considers the broader implications and relevance of the technology within the target operational environment.</a:t>
            </a:r>
          </a:p>
          <a:p>
            <a:r>
              <a:rPr lang="en-US" b="1" dirty="0">
                <a:solidFill>
                  <a:srgbClr val="000000"/>
                </a:solidFill>
              </a:rPr>
              <a:t>Technical Approach:</a:t>
            </a:r>
            <a:r>
              <a:rPr lang="en-US" dirty="0">
                <a:solidFill>
                  <a:srgbClr val="000000"/>
                </a:solidFill>
              </a:rPr>
              <a:t> This section outlines the technical approach or methodology employed in developing the technology. It overviews the key steps, processes, or methodologies used to design, build, and refine the solution. The technical approach may involve specific engineering principles, scientific methods, research and development practices, software development methodologies, or other relevant approaches used to create and advance the technology. This section highlights the technical expertise and innovation behind the solution. </a:t>
            </a:r>
          </a:p>
        </p:txBody>
      </p:sp>
      <p:pic>
        <p:nvPicPr>
          <p:cNvPr id="5" name="Picture 4">
            <a:extLst>
              <a:ext uri="{FF2B5EF4-FFF2-40B4-BE49-F238E27FC236}">
                <a16:creationId xmlns:a16="http://schemas.microsoft.com/office/drawing/2014/main" id="{CC06953F-D529-4E90-9C43-075F71AAC3F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843" y="458790"/>
            <a:ext cx="1550535" cy="807403"/>
          </a:xfrm>
          <a:prstGeom prst="rect">
            <a:avLst/>
          </a:prstGeom>
        </p:spPr>
      </p:pic>
    </p:spTree>
    <p:extLst>
      <p:ext uri="{BB962C8B-B14F-4D97-AF65-F5344CB8AC3E}">
        <p14:creationId xmlns:p14="http://schemas.microsoft.com/office/powerpoint/2010/main" val="4027245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25644-A226-43DA-92C0-30F603211E3B}"/>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31DCC505-E824-47A4-854A-25F432E0C33A}"/>
              </a:ext>
            </a:extLst>
          </p:cNvPr>
          <p:cNvSpPr>
            <a:spLocks noGrp="1"/>
          </p:cNvSpPr>
          <p:nvPr>
            <p:ph idx="1"/>
          </p:nvPr>
        </p:nvSpPr>
        <p:spPr/>
        <p:txBody>
          <a:bodyPr/>
          <a:lstStyle/>
          <a:p>
            <a:endParaRPr lang="en-US"/>
          </a:p>
        </p:txBody>
      </p:sp>
      <p:pic>
        <p:nvPicPr>
          <p:cNvPr id="4" name="Picture 2">
            <a:extLst>
              <a:ext uri="{FF2B5EF4-FFF2-40B4-BE49-F238E27FC236}">
                <a16:creationId xmlns:a16="http://schemas.microsoft.com/office/drawing/2014/main" id="{216DA547-DECA-4174-A49A-FFEBBECD18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12192000" cy="692458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a:extLst>
              <a:ext uri="{FF2B5EF4-FFF2-40B4-BE49-F238E27FC236}">
                <a16:creationId xmlns:a16="http://schemas.microsoft.com/office/drawing/2014/main" id="{ADFAF821-8AF7-4AA9-8928-9404421E2D5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9294" y="5908198"/>
            <a:ext cx="1550535" cy="807403"/>
          </a:xfrm>
          <a:prstGeom prst="rect">
            <a:avLst/>
          </a:prstGeom>
        </p:spPr>
      </p:pic>
    </p:spTree>
    <p:extLst>
      <p:ext uri="{BB962C8B-B14F-4D97-AF65-F5344CB8AC3E}">
        <p14:creationId xmlns:p14="http://schemas.microsoft.com/office/powerpoint/2010/main" val="2233512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B247B-4686-43A6-8576-76D32FB562CD}"/>
              </a:ext>
            </a:extLst>
          </p:cNvPr>
          <p:cNvSpPr>
            <a:spLocks noGrp="1"/>
          </p:cNvSpPr>
          <p:nvPr>
            <p:ph type="title"/>
          </p:nvPr>
        </p:nvSpPr>
        <p:spPr/>
        <p:txBody>
          <a:bodyPr/>
          <a:lstStyle/>
          <a:p>
            <a:pPr algn="ctr"/>
            <a:r>
              <a:rPr lang="en-US" sz="4400" b="1" dirty="0"/>
              <a:t>Performance</a:t>
            </a:r>
            <a:endParaRPr lang="en-US" dirty="0"/>
          </a:p>
        </p:txBody>
      </p:sp>
      <p:sp>
        <p:nvSpPr>
          <p:cNvPr id="3" name="Content Placeholder 2">
            <a:extLst>
              <a:ext uri="{FF2B5EF4-FFF2-40B4-BE49-F238E27FC236}">
                <a16:creationId xmlns:a16="http://schemas.microsoft.com/office/drawing/2014/main" id="{1C9128E1-84C9-4684-8C41-852BD8098C18}"/>
              </a:ext>
            </a:extLst>
          </p:cNvPr>
          <p:cNvSpPr>
            <a:spLocks noGrp="1"/>
          </p:cNvSpPr>
          <p:nvPr>
            <p:ph idx="1"/>
          </p:nvPr>
        </p:nvSpPr>
        <p:spPr/>
        <p:txBody>
          <a:bodyPr>
            <a:normAutofit fontScale="77500" lnSpcReduction="20000"/>
          </a:bodyPr>
          <a:lstStyle/>
          <a:p>
            <a:r>
              <a:rPr lang="en-US" sz="2800" b="1" dirty="0">
                <a:solidFill>
                  <a:srgbClr val="000000"/>
                </a:solidFill>
              </a:rPr>
              <a:t>End-user payoff/expected operational value/new capability:</a:t>
            </a:r>
            <a:r>
              <a:rPr lang="en-US" sz="2800" dirty="0">
                <a:solidFill>
                  <a:srgbClr val="000000"/>
                </a:solidFill>
              </a:rPr>
              <a:t> This section highlights the expected outcomes or benefits that end-users, typically the Warfighter, would gain from employing the proposed technology. It outlines the value proposition of the technology and its potential to provide a significant advantage or new capability to the end-users. This could include increased operational effectiveness, improved situational awareness, enhanced decision-making capabilities, reduced workload, increased speed, or any other measurable and meaningful improvements the technology brings to the end-users.</a:t>
            </a:r>
          </a:p>
          <a:p>
            <a:r>
              <a:rPr lang="en-US" sz="2800" b="1" dirty="0">
                <a:solidFill>
                  <a:srgbClr val="000000"/>
                </a:solidFill>
              </a:rPr>
              <a:t>Dual-Use (Commercial / Military) applications for the technology solution:</a:t>
            </a:r>
            <a:r>
              <a:rPr lang="en-US" sz="2800" dirty="0">
                <a:solidFill>
                  <a:srgbClr val="000000"/>
                </a:solidFill>
              </a:rPr>
              <a:t> This subsection explores the technology’s potential applications beyond the military domain in both commercial and military contexts. It investigates how the technology can be leveraged to address challenges or provide value in non-military sectors. The technology's potential for broader adoption, scalability, and commercialization can be assessed by identifying dual-use applications. This could involve exploring how the technology can be re-purposed, modified, or integrated into existing commercial systems or processes, extending its impact beyond the military domain.</a:t>
            </a:r>
          </a:p>
          <a:p>
            <a:endParaRPr lang="en-US" dirty="0"/>
          </a:p>
        </p:txBody>
      </p:sp>
      <p:pic>
        <p:nvPicPr>
          <p:cNvPr id="4" name="Picture 3">
            <a:extLst>
              <a:ext uri="{FF2B5EF4-FFF2-40B4-BE49-F238E27FC236}">
                <a16:creationId xmlns:a16="http://schemas.microsoft.com/office/drawing/2014/main" id="{D3E9871D-8077-49E7-81E2-029AF6581E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1843" y="458790"/>
            <a:ext cx="1550535" cy="807403"/>
          </a:xfrm>
          <a:prstGeom prst="rect">
            <a:avLst/>
          </a:prstGeom>
        </p:spPr>
      </p:pic>
    </p:spTree>
    <p:extLst>
      <p:ext uri="{BB962C8B-B14F-4D97-AF65-F5344CB8AC3E}">
        <p14:creationId xmlns:p14="http://schemas.microsoft.com/office/powerpoint/2010/main" val="2483810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1032</Words>
  <Application>Microsoft Office PowerPoint</Application>
  <PresentationFormat>Widescreen</PresentationFormat>
  <Paragraphs>56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Office Theme</vt:lpstr>
      <vt:lpstr>Quad Chart Template</vt:lpstr>
      <vt:lpstr>PowerPoint Presentation</vt:lpstr>
      <vt:lpstr>Problem</vt:lpstr>
      <vt:lpstr>Solution Specifics</vt:lpstr>
      <vt:lpstr>Impact and Technical Approach</vt:lpstr>
      <vt:lpstr>PowerPoint Presentation</vt:lpstr>
      <vt:lpstr>Performance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Quad Chart Template</dc:title>
  <dc:creator>Jaycie Beam</dc:creator>
  <cp:lastModifiedBy>Jaycie Beam</cp:lastModifiedBy>
  <cp:revision>2</cp:revision>
  <dcterms:created xsi:type="dcterms:W3CDTF">2025-05-13T20:15:59Z</dcterms:created>
  <dcterms:modified xsi:type="dcterms:W3CDTF">2025-05-13T20:32:09Z</dcterms:modified>
</cp:coreProperties>
</file>